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0" r:id="rId7"/>
    <p:sldId id="262" r:id="rId8"/>
    <p:sldId id="265" r:id="rId9"/>
    <p:sldId id="266" r:id="rId10"/>
    <p:sldId id="261" r:id="rId11"/>
    <p:sldId id="267" r:id="rId12"/>
    <p:sldId id="263" r:id="rId13"/>
    <p:sldId id="264"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5FAC26-C61C-4FC3-98E0-4FA585104823}" v="1" dt="2023-09-20T12:00:23.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9F2F3B60-AD5C-4185-B874-C5681F3A7816}"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0033824-03EC-45D8-AE4D-8AF70FFADAEB}">
      <dgm:prSet/>
      <dgm:spPr/>
      <dgm:t>
        <a:bodyPr/>
        <a:lstStyle/>
        <a:p>
          <a:r>
            <a:rPr lang="nb-NO"/>
            <a:t>Svane:</a:t>
          </a:r>
          <a:endParaRPr lang="en-US"/>
        </a:p>
      </dgm:t>
    </dgm:pt>
    <dgm:pt modelId="{ADDFBFC3-4A63-4679-A03C-DA3F63FD9FDA}" type="parTrans" cxnId="{CC1AA02D-61E6-47BC-A87B-97F60783527C}">
      <dgm:prSet/>
      <dgm:spPr/>
      <dgm:t>
        <a:bodyPr/>
        <a:lstStyle/>
        <a:p>
          <a:endParaRPr lang="en-US"/>
        </a:p>
      </dgm:t>
    </dgm:pt>
    <dgm:pt modelId="{0BF73876-526B-4B24-AAE9-5033CC985A1E}" type="sibTrans" cxnId="{CC1AA02D-61E6-47BC-A87B-97F60783527C}">
      <dgm:prSet/>
      <dgm:spPr/>
      <dgm:t>
        <a:bodyPr/>
        <a:lstStyle/>
        <a:p>
          <a:endParaRPr lang="en-US"/>
        </a:p>
      </dgm:t>
    </dgm:pt>
    <dgm:pt modelId="{12FD0582-6E32-4460-A7CD-D5509ECAD751}">
      <dgm:prSet/>
      <dgm:spPr/>
      <dgm:t>
        <a:bodyPr/>
        <a:lstStyle/>
        <a:p>
          <a:r>
            <a:rPr lang="nb-NO"/>
            <a:t>And:</a:t>
          </a:r>
          <a:endParaRPr lang="en-US"/>
        </a:p>
      </dgm:t>
    </dgm:pt>
    <dgm:pt modelId="{175A18BC-4056-40B3-8717-26C23BC27A27}" type="parTrans" cxnId="{0FB29D43-760D-4EDF-9AD0-3DE7EFA4BD24}">
      <dgm:prSet/>
      <dgm:spPr/>
      <dgm:t>
        <a:bodyPr/>
        <a:lstStyle/>
        <a:p>
          <a:endParaRPr lang="en-US"/>
        </a:p>
      </dgm:t>
    </dgm:pt>
    <dgm:pt modelId="{8D11595C-00B7-4D9F-B919-4628C529FE86}" type="sibTrans" cxnId="{0FB29D43-760D-4EDF-9AD0-3DE7EFA4BD24}">
      <dgm:prSet/>
      <dgm:spPr/>
      <dgm:t>
        <a:bodyPr/>
        <a:lstStyle/>
        <a:p>
          <a:endParaRPr lang="en-US"/>
        </a:p>
      </dgm:t>
    </dgm:pt>
    <dgm:pt modelId="{A2E9DA14-9549-4D96-90CA-F00FAF0A781F}" type="pres">
      <dgm:prSet presAssocID="{9F2F3B60-AD5C-4185-B874-C5681F3A7816}" presName="root" presStyleCnt="0">
        <dgm:presLayoutVars>
          <dgm:dir/>
          <dgm:resizeHandles val="exact"/>
        </dgm:presLayoutVars>
      </dgm:prSet>
      <dgm:spPr/>
    </dgm:pt>
    <dgm:pt modelId="{49AB1147-B971-4612-B109-AB95B80BAC9F}" type="pres">
      <dgm:prSet presAssocID="{9F2F3B60-AD5C-4185-B874-C5681F3A7816}" presName="container" presStyleCnt="0">
        <dgm:presLayoutVars>
          <dgm:dir/>
          <dgm:resizeHandles val="exact"/>
        </dgm:presLayoutVars>
      </dgm:prSet>
      <dgm:spPr/>
    </dgm:pt>
    <dgm:pt modelId="{CAF8E02D-7D4C-4470-8E9B-67291593B1D9}" type="pres">
      <dgm:prSet presAssocID="{70033824-03EC-45D8-AE4D-8AF70FFADAEB}" presName="compNode" presStyleCnt="0"/>
      <dgm:spPr/>
    </dgm:pt>
    <dgm:pt modelId="{6EBE91D1-D433-4FF8-8856-F6FFF800511F}" type="pres">
      <dgm:prSet presAssocID="{70033824-03EC-45D8-AE4D-8AF70FFADAEB}" presName="iconBgRect" presStyleLbl="bgShp" presStyleIdx="0" presStyleCnt="2"/>
      <dgm:spPr/>
    </dgm:pt>
    <dgm:pt modelId="{EE4D3663-23C4-436D-82D3-E4026596BCAC}" type="pres">
      <dgm:prSet presAssocID="{70033824-03EC-45D8-AE4D-8AF70FFADAE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vane kontur"/>
        </a:ext>
      </dgm:extLst>
    </dgm:pt>
    <dgm:pt modelId="{702B8AB8-87A7-4802-B5C4-AE7146EE6A58}" type="pres">
      <dgm:prSet presAssocID="{70033824-03EC-45D8-AE4D-8AF70FFADAEB}" presName="spaceRect" presStyleCnt="0"/>
      <dgm:spPr/>
    </dgm:pt>
    <dgm:pt modelId="{C364C6DF-7182-4FF1-BD32-3905B9B2C971}" type="pres">
      <dgm:prSet presAssocID="{70033824-03EC-45D8-AE4D-8AF70FFADAEB}" presName="textRect" presStyleLbl="revTx" presStyleIdx="0" presStyleCnt="2">
        <dgm:presLayoutVars>
          <dgm:chMax val="1"/>
          <dgm:chPref val="1"/>
        </dgm:presLayoutVars>
      </dgm:prSet>
      <dgm:spPr/>
    </dgm:pt>
    <dgm:pt modelId="{1220F6D8-F18C-4757-B973-944B7D97DC80}" type="pres">
      <dgm:prSet presAssocID="{0BF73876-526B-4B24-AAE9-5033CC985A1E}" presName="sibTrans" presStyleLbl="sibTrans2D1" presStyleIdx="0" presStyleCnt="0"/>
      <dgm:spPr/>
    </dgm:pt>
    <dgm:pt modelId="{D90EAB75-E1A3-4112-8C43-98D7A91A6FEE}" type="pres">
      <dgm:prSet presAssocID="{12FD0582-6E32-4460-A7CD-D5509ECAD751}" presName="compNode" presStyleCnt="0"/>
      <dgm:spPr/>
    </dgm:pt>
    <dgm:pt modelId="{87B61800-5889-4BC8-A566-190F51100351}" type="pres">
      <dgm:prSet presAssocID="{12FD0582-6E32-4460-A7CD-D5509ECAD751}" presName="iconBgRect" presStyleLbl="bgShp" presStyleIdx="1" presStyleCnt="2"/>
      <dgm:spPr/>
    </dgm:pt>
    <dgm:pt modelId="{1D8BBD9F-20E3-43BC-8744-8DF674EC3424}" type="pres">
      <dgm:prSet presAssocID="{12FD0582-6E32-4460-A7CD-D5509ECAD75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d"/>
        </a:ext>
      </dgm:extLst>
    </dgm:pt>
    <dgm:pt modelId="{F228E574-3D93-4C7B-8230-44412467D1EA}" type="pres">
      <dgm:prSet presAssocID="{12FD0582-6E32-4460-A7CD-D5509ECAD751}" presName="spaceRect" presStyleCnt="0"/>
      <dgm:spPr/>
    </dgm:pt>
    <dgm:pt modelId="{E52A0EC6-FCBC-43C7-BE21-3ED02B1ED35B}" type="pres">
      <dgm:prSet presAssocID="{12FD0582-6E32-4460-A7CD-D5509ECAD751}" presName="textRect" presStyleLbl="revTx" presStyleIdx="1" presStyleCnt="2">
        <dgm:presLayoutVars>
          <dgm:chMax val="1"/>
          <dgm:chPref val="1"/>
        </dgm:presLayoutVars>
      </dgm:prSet>
      <dgm:spPr/>
    </dgm:pt>
  </dgm:ptLst>
  <dgm:cxnLst>
    <dgm:cxn modelId="{2F3AF51C-8D8D-43DF-8702-9F8AE97E5AAB}" type="presOf" srcId="{12FD0582-6E32-4460-A7CD-D5509ECAD751}" destId="{E52A0EC6-FCBC-43C7-BE21-3ED02B1ED35B}" srcOrd="0" destOrd="0" presId="urn:microsoft.com/office/officeart/2018/2/layout/IconCircleList"/>
    <dgm:cxn modelId="{9B910124-D980-42EF-9CFC-9E9D351FEB42}" type="presOf" srcId="{0BF73876-526B-4B24-AAE9-5033CC985A1E}" destId="{1220F6D8-F18C-4757-B973-944B7D97DC80}" srcOrd="0" destOrd="0" presId="urn:microsoft.com/office/officeart/2018/2/layout/IconCircleList"/>
    <dgm:cxn modelId="{CC1AA02D-61E6-47BC-A87B-97F60783527C}" srcId="{9F2F3B60-AD5C-4185-B874-C5681F3A7816}" destId="{70033824-03EC-45D8-AE4D-8AF70FFADAEB}" srcOrd="0" destOrd="0" parTransId="{ADDFBFC3-4A63-4679-A03C-DA3F63FD9FDA}" sibTransId="{0BF73876-526B-4B24-AAE9-5033CC985A1E}"/>
    <dgm:cxn modelId="{0FB29D43-760D-4EDF-9AD0-3DE7EFA4BD24}" srcId="{9F2F3B60-AD5C-4185-B874-C5681F3A7816}" destId="{12FD0582-6E32-4460-A7CD-D5509ECAD751}" srcOrd="1" destOrd="0" parTransId="{175A18BC-4056-40B3-8717-26C23BC27A27}" sibTransId="{8D11595C-00B7-4D9F-B919-4628C529FE86}"/>
    <dgm:cxn modelId="{B25F27D4-C220-4236-A17C-203DE9129779}" type="presOf" srcId="{9F2F3B60-AD5C-4185-B874-C5681F3A7816}" destId="{A2E9DA14-9549-4D96-90CA-F00FAF0A781F}" srcOrd="0" destOrd="0" presId="urn:microsoft.com/office/officeart/2018/2/layout/IconCircleList"/>
    <dgm:cxn modelId="{0EAC5CFB-91DD-4879-B416-B5387683345C}" type="presOf" srcId="{70033824-03EC-45D8-AE4D-8AF70FFADAEB}" destId="{C364C6DF-7182-4FF1-BD32-3905B9B2C971}" srcOrd="0" destOrd="0" presId="urn:microsoft.com/office/officeart/2018/2/layout/IconCircleList"/>
    <dgm:cxn modelId="{7539955D-D99F-4B4A-94BD-B9CF438C64FD}" type="presParOf" srcId="{A2E9DA14-9549-4D96-90CA-F00FAF0A781F}" destId="{49AB1147-B971-4612-B109-AB95B80BAC9F}" srcOrd="0" destOrd="0" presId="urn:microsoft.com/office/officeart/2018/2/layout/IconCircleList"/>
    <dgm:cxn modelId="{62623DCB-41D4-45E7-A2E6-0B7A1167F4DF}" type="presParOf" srcId="{49AB1147-B971-4612-B109-AB95B80BAC9F}" destId="{CAF8E02D-7D4C-4470-8E9B-67291593B1D9}" srcOrd="0" destOrd="0" presId="urn:microsoft.com/office/officeart/2018/2/layout/IconCircleList"/>
    <dgm:cxn modelId="{3D4A518E-540C-46B4-80F6-7FF33D0A881F}" type="presParOf" srcId="{CAF8E02D-7D4C-4470-8E9B-67291593B1D9}" destId="{6EBE91D1-D433-4FF8-8856-F6FFF800511F}" srcOrd="0" destOrd="0" presId="urn:microsoft.com/office/officeart/2018/2/layout/IconCircleList"/>
    <dgm:cxn modelId="{F4CE9E53-3881-4AF5-A6ED-6D546C1427D4}" type="presParOf" srcId="{CAF8E02D-7D4C-4470-8E9B-67291593B1D9}" destId="{EE4D3663-23C4-436D-82D3-E4026596BCAC}" srcOrd="1" destOrd="0" presId="urn:microsoft.com/office/officeart/2018/2/layout/IconCircleList"/>
    <dgm:cxn modelId="{D9F137FF-E382-4CB3-A088-09AE09C01C7D}" type="presParOf" srcId="{CAF8E02D-7D4C-4470-8E9B-67291593B1D9}" destId="{702B8AB8-87A7-4802-B5C4-AE7146EE6A58}" srcOrd="2" destOrd="0" presId="urn:microsoft.com/office/officeart/2018/2/layout/IconCircleList"/>
    <dgm:cxn modelId="{0521B924-30BE-460A-842B-F394443C1320}" type="presParOf" srcId="{CAF8E02D-7D4C-4470-8E9B-67291593B1D9}" destId="{C364C6DF-7182-4FF1-BD32-3905B9B2C971}" srcOrd="3" destOrd="0" presId="urn:microsoft.com/office/officeart/2018/2/layout/IconCircleList"/>
    <dgm:cxn modelId="{D68C2EE5-F174-42A7-B163-18AC2EDD991C}" type="presParOf" srcId="{49AB1147-B971-4612-B109-AB95B80BAC9F}" destId="{1220F6D8-F18C-4757-B973-944B7D97DC80}" srcOrd="1" destOrd="0" presId="urn:microsoft.com/office/officeart/2018/2/layout/IconCircleList"/>
    <dgm:cxn modelId="{68763062-5CCD-4886-8C48-3A9AFB593FEB}" type="presParOf" srcId="{49AB1147-B971-4612-B109-AB95B80BAC9F}" destId="{D90EAB75-E1A3-4112-8C43-98D7A91A6FEE}" srcOrd="2" destOrd="0" presId="urn:microsoft.com/office/officeart/2018/2/layout/IconCircleList"/>
    <dgm:cxn modelId="{92FA8015-B1BA-4FEF-9160-BCD31B13570B}" type="presParOf" srcId="{D90EAB75-E1A3-4112-8C43-98D7A91A6FEE}" destId="{87B61800-5889-4BC8-A566-190F51100351}" srcOrd="0" destOrd="0" presId="urn:microsoft.com/office/officeart/2018/2/layout/IconCircleList"/>
    <dgm:cxn modelId="{19A1B28A-5151-4A13-B8CE-30B00D4B8C3C}" type="presParOf" srcId="{D90EAB75-E1A3-4112-8C43-98D7A91A6FEE}" destId="{1D8BBD9F-20E3-43BC-8744-8DF674EC3424}" srcOrd="1" destOrd="0" presId="urn:microsoft.com/office/officeart/2018/2/layout/IconCircleList"/>
    <dgm:cxn modelId="{BC6199C0-F716-42F3-89B5-12DDF1980630}" type="presParOf" srcId="{D90EAB75-E1A3-4112-8C43-98D7A91A6FEE}" destId="{F228E574-3D93-4C7B-8230-44412467D1EA}" srcOrd="2" destOrd="0" presId="urn:microsoft.com/office/officeart/2018/2/layout/IconCircleList"/>
    <dgm:cxn modelId="{88ECE6F3-7ACB-4C09-A711-9869A2AFF96C}" type="presParOf" srcId="{D90EAB75-E1A3-4112-8C43-98D7A91A6FEE}" destId="{E52A0EC6-FCBC-43C7-BE21-3ED02B1ED35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E91D1-D433-4FF8-8856-F6FFF800511F}">
      <dsp:nvSpPr>
        <dsp:cNvPr id="0" name=""/>
        <dsp:cNvSpPr/>
      </dsp:nvSpPr>
      <dsp:spPr>
        <a:xfrm>
          <a:off x="212335" y="130648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4D3663-23C4-436D-82D3-E4026596BCAC}">
      <dsp:nvSpPr>
        <dsp:cNvPr id="0" name=""/>
        <dsp:cNvSpPr/>
      </dsp:nvSpPr>
      <dsp:spPr>
        <a:xfrm>
          <a:off x="492877" y="158702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64C6DF-7182-4FF1-BD32-3905B9B2C971}">
      <dsp:nvSpPr>
        <dsp:cNvPr id="0" name=""/>
        <dsp:cNvSpPr/>
      </dsp:nvSpPr>
      <dsp:spPr>
        <a:xfrm>
          <a:off x="1834517" y="130648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b-NO" sz="2400" kern="1200"/>
            <a:t>Svane:</a:t>
          </a:r>
          <a:endParaRPr lang="en-US" sz="2400" kern="1200"/>
        </a:p>
      </dsp:txBody>
      <dsp:txXfrm>
        <a:off x="1834517" y="1306480"/>
        <a:ext cx="3148942" cy="1335915"/>
      </dsp:txXfrm>
    </dsp:sp>
    <dsp:sp modelId="{87B61800-5889-4BC8-A566-190F51100351}">
      <dsp:nvSpPr>
        <dsp:cNvPr id="0" name=""/>
        <dsp:cNvSpPr/>
      </dsp:nvSpPr>
      <dsp:spPr>
        <a:xfrm>
          <a:off x="5532139" y="130648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BBD9F-20E3-43BC-8744-8DF674EC3424}">
      <dsp:nvSpPr>
        <dsp:cNvPr id="0" name=""/>
        <dsp:cNvSpPr/>
      </dsp:nvSpPr>
      <dsp:spPr>
        <a:xfrm>
          <a:off x="5812681" y="158702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2A0EC6-FCBC-43C7-BE21-3ED02B1ED35B}">
      <dsp:nvSpPr>
        <dsp:cNvPr id="0" name=""/>
        <dsp:cNvSpPr/>
      </dsp:nvSpPr>
      <dsp:spPr>
        <a:xfrm>
          <a:off x="7154322" y="130648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b-NO" sz="2400" kern="1200"/>
            <a:t>And:</a:t>
          </a:r>
          <a:endParaRPr lang="en-US" sz="2400" kern="1200"/>
        </a:p>
      </dsp:txBody>
      <dsp:txXfrm>
        <a:off x="7154322" y="1306480"/>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2F713B-CD6B-FF59-5388-D6A8EF3C67C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D75E045-7F03-AACB-D493-10C8BBAD7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D7C1AAA-105F-E865-F5BA-59DE6CB4DD83}"/>
              </a:ext>
            </a:extLst>
          </p:cNvPr>
          <p:cNvSpPr>
            <a:spLocks noGrp="1"/>
          </p:cNvSpPr>
          <p:nvPr>
            <p:ph type="dt" sz="half" idx="10"/>
          </p:nvPr>
        </p:nvSpPr>
        <p:spPr/>
        <p:txBody>
          <a:bodyPr/>
          <a:lstStyle/>
          <a:p>
            <a:fld id="{6B6C7E50-78BC-45EB-8F20-411769439364}" type="datetimeFigureOut">
              <a:rPr lang="nb-NO" smtClean="0"/>
              <a:t>22.09.2023</a:t>
            </a:fld>
            <a:endParaRPr lang="nb-NO"/>
          </a:p>
        </p:txBody>
      </p:sp>
      <p:sp>
        <p:nvSpPr>
          <p:cNvPr id="5" name="Plassholder for bunntekst 4">
            <a:extLst>
              <a:ext uri="{FF2B5EF4-FFF2-40B4-BE49-F238E27FC236}">
                <a16:creationId xmlns:a16="http://schemas.microsoft.com/office/drawing/2014/main" id="{60F63846-D1FE-1E55-7071-ABF224F9D88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7B67ED2-A7EC-DC32-6790-9A500E2AB6ED}"/>
              </a:ext>
            </a:extLst>
          </p:cNvPr>
          <p:cNvSpPr>
            <a:spLocks noGrp="1"/>
          </p:cNvSpPr>
          <p:nvPr>
            <p:ph type="sldNum" sz="quarter" idx="12"/>
          </p:nvPr>
        </p:nvSpPr>
        <p:spPr/>
        <p:txBody>
          <a:bodyPr/>
          <a:lstStyle/>
          <a:p>
            <a:fld id="{DD3D1BE6-0A8A-4693-A60C-F62D0C2634EB}" type="slidenum">
              <a:rPr lang="nb-NO" smtClean="0"/>
              <a:t>‹#›</a:t>
            </a:fld>
            <a:endParaRPr lang="nb-NO"/>
          </a:p>
        </p:txBody>
      </p:sp>
    </p:spTree>
    <p:extLst>
      <p:ext uri="{BB962C8B-B14F-4D97-AF65-F5344CB8AC3E}">
        <p14:creationId xmlns:p14="http://schemas.microsoft.com/office/powerpoint/2010/main" val="260796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F9987F-8AA1-6B7F-DBD7-8D6E5907C70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AB44494-3FBD-2584-A12F-09FBE53486A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AF6337-03AE-2477-502D-8BF5CC4C715A}"/>
              </a:ext>
            </a:extLst>
          </p:cNvPr>
          <p:cNvSpPr>
            <a:spLocks noGrp="1"/>
          </p:cNvSpPr>
          <p:nvPr>
            <p:ph type="dt" sz="half" idx="10"/>
          </p:nvPr>
        </p:nvSpPr>
        <p:spPr/>
        <p:txBody>
          <a:bodyPr/>
          <a:lstStyle/>
          <a:p>
            <a:fld id="{6B6C7E50-78BC-45EB-8F20-411769439364}" type="datetimeFigureOut">
              <a:rPr lang="nb-NO" smtClean="0"/>
              <a:t>22.09.2023</a:t>
            </a:fld>
            <a:endParaRPr lang="nb-NO"/>
          </a:p>
        </p:txBody>
      </p:sp>
      <p:sp>
        <p:nvSpPr>
          <p:cNvPr id="5" name="Plassholder for bunntekst 4">
            <a:extLst>
              <a:ext uri="{FF2B5EF4-FFF2-40B4-BE49-F238E27FC236}">
                <a16:creationId xmlns:a16="http://schemas.microsoft.com/office/drawing/2014/main" id="{A6333B6D-936F-ADCA-2096-47230C06666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BCDC03F-F24D-ED4C-A60F-048EB9B16F8B}"/>
              </a:ext>
            </a:extLst>
          </p:cNvPr>
          <p:cNvSpPr>
            <a:spLocks noGrp="1"/>
          </p:cNvSpPr>
          <p:nvPr>
            <p:ph type="sldNum" sz="quarter" idx="12"/>
          </p:nvPr>
        </p:nvSpPr>
        <p:spPr/>
        <p:txBody>
          <a:bodyPr/>
          <a:lstStyle/>
          <a:p>
            <a:fld id="{DD3D1BE6-0A8A-4693-A60C-F62D0C2634EB}" type="slidenum">
              <a:rPr lang="nb-NO" smtClean="0"/>
              <a:t>‹#›</a:t>
            </a:fld>
            <a:endParaRPr lang="nb-NO"/>
          </a:p>
        </p:txBody>
      </p:sp>
    </p:spTree>
    <p:extLst>
      <p:ext uri="{BB962C8B-B14F-4D97-AF65-F5344CB8AC3E}">
        <p14:creationId xmlns:p14="http://schemas.microsoft.com/office/powerpoint/2010/main" val="305359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8F4E468-89BB-A896-B516-CC8144B54B1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92FA76B-2F7A-3980-1F9F-4D527A4AAEB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ABFB504-FEE5-608F-5185-592A90DA2487}"/>
              </a:ext>
            </a:extLst>
          </p:cNvPr>
          <p:cNvSpPr>
            <a:spLocks noGrp="1"/>
          </p:cNvSpPr>
          <p:nvPr>
            <p:ph type="dt" sz="half" idx="10"/>
          </p:nvPr>
        </p:nvSpPr>
        <p:spPr/>
        <p:txBody>
          <a:bodyPr/>
          <a:lstStyle/>
          <a:p>
            <a:fld id="{6B6C7E50-78BC-45EB-8F20-411769439364}" type="datetimeFigureOut">
              <a:rPr lang="nb-NO" smtClean="0"/>
              <a:t>22.09.2023</a:t>
            </a:fld>
            <a:endParaRPr lang="nb-NO"/>
          </a:p>
        </p:txBody>
      </p:sp>
      <p:sp>
        <p:nvSpPr>
          <p:cNvPr id="5" name="Plassholder for bunntekst 4">
            <a:extLst>
              <a:ext uri="{FF2B5EF4-FFF2-40B4-BE49-F238E27FC236}">
                <a16:creationId xmlns:a16="http://schemas.microsoft.com/office/drawing/2014/main" id="{F02662B2-6F68-B5D8-82BE-4C7F8E57BAB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51D8321-D006-E20E-2EF4-98B3E0BE19AC}"/>
              </a:ext>
            </a:extLst>
          </p:cNvPr>
          <p:cNvSpPr>
            <a:spLocks noGrp="1"/>
          </p:cNvSpPr>
          <p:nvPr>
            <p:ph type="sldNum" sz="quarter" idx="12"/>
          </p:nvPr>
        </p:nvSpPr>
        <p:spPr/>
        <p:txBody>
          <a:bodyPr/>
          <a:lstStyle/>
          <a:p>
            <a:fld id="{DD3D1BE6-0A8A-4693-A60C-F62D0C2634EB}" type="slidenum">
              <a:rPr lang="nb-NO" smtClean="0"/>
              <a:t>‹#›</a:t>
            </a:fld>
            <a:endParaRPr lang="nb-NO"/>
          </a:p>
        </p:txBody>
      </p:sp>
    </p:spTree>
    <p:extLst>
      <p:ext uri="{BB962C8B-B14F-4D97-AF65-F5344CB8AC3E}">
        <p14:creationId xmlns:p14="http://schemas.microsoft.com/office/powerpoint/2010/main" val="151808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8DF590-9F67-F1BA-1DF0-D82385E405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3C673BB-6650-368E-FBFD-E208D096B32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21CDC6D-DBCE-9C7B-C74C-6B502B7609C2}"/>
              </a:ext>
            </a:extLst>
          </p:cNvPr>
          <p:cNvSpPr>
            <a:spLocks noGrp="1"/>
          </p:cNvSpPr>
          <p:nvPr>
            <p:ph type="dt" sz="half" idx="10"/>
          </p:nvPr>
        </p:nvSpPr>
        <p:spPr/>
        <p:txBody>
          <a:bodyPr/>
          <a:lstStyle/>
          <a:p>
            <a:fld id="{6B6C7E50-78BC-45EB-8F20-411769439364}" type="datetimeFigureOut">
              <a:rPr lang="nb-NO" smtClean="0"/>
              <a:t>22.09.2023</a:t>
            </a:fld>
            <a:endParaRPr lang="nb-NO"/>
          </a:p>
        </p:txBody>
      </p:sp>
      <p:sp>
        <p:nvSpPr>
          <p:cNvPr id="5" name="Plassholder for bunntekst 4">
            <a:extLst>
              <a:ext uri="{FF2B5EF4-FFF2-40B4-BE49-F238E27FC236}">
                <a16:creationId xmlns:a16="http://schemas.microsoft.com/office/drawing/2014/main" id="{91369185-46C7-1031-0B6B-DE798250ED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824B178-1C6B-0008-F32A-77E3B202E095}"/>
              </a:ext>
            </a:extLst>
          </p:cNvPr>
          <p:cNvSpPr>
            <a:spLocks noGrp="1"/>
          </p:cNvSpPr>
          <p:nvPr>
            <p:ph type="sldNum" sz="quarter" idx="12"/>
          </p:nvPr>
        </p:nvSpPr>
        <p:spPr/>
        <p:txBody>
          <a:bodyPr/>
          <a:lstStyle/>
          <a:p>
            <a:fld id="{DD3D1BE6-0A8A-4693-A60C-F62D0C2634EB}" type="slidenum">
              <a:rPr lang="nb-NO" smtClean="0"/>
              <a:t>‹#›</a:t>
            </a:fld>
            <a:endParaRPr lang="nb-NO"/>
          </a:p>
        </p:txBody>
      </p:sp>
    </p:spTree>
    <p:extLst>
      <p:ext uri="{BB962C8B-B14F-4D97-AF65-F5344CB8AC3E}">
        <p14:creationId xmlns:p14="http://schemas.microsoft.com/office/powerpoint/2010/main" val="230201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F3874D-60B3-D637-0D17-2E9122758E1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42D6C61-5555-6606-52F5-35BEF27538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7889EE3-F689-29CA-5F37-9FA0B73EFC17}"/>
              </a:ext>
            </a:extLst>
          </p:cNvPr>
          <p:cNvSpPr>
            <a:spLocks noGrp="1"/>
          </p:cNvSpPr>
          <p:nvPr>
            <p:ph type="dt" sz="half" idx="10"/>
          </p:nvPr>
        </p:nvSpPr>
        <p:spPr/>
        <p:txBody>
          <a:bodyPr/>
          <a:lstStyle/>
          <a:p>
            <a:fld id="{6B6C7E50-78BC-45EB-8F20-411769439364}" type="datetimeFigureOut">
              <a:rPr lang="nb-NO" smtClean="0"/>
              <a:t>22.09.2023</a:t>
            </a:fld>
            <a:endParaRPr lang="nb-NO"/>
          </a:p>
        </p:txBody>
      </p:sp>
      <p:sp>
        <p:nvSpPr>
          <p:cNvPr id="5" name="Plassholder for bunntekst 4">
            <a:extLst>
              <a:ext uri="{FF2B5EF4-FFF2-40B4-BE49-F238E27FC236}">
                <a16:creationId xmlns:a16="http://schemas.microsoft.com/office/drawing/2014/main" id="{1038A1F1-8410-A267-5AE0-13C32DDEEB2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839D75E-0BC7-2338-4836-F59B2BFC6EB9}"/>
              </a:ext>
            </a:extLst>
          </p:cNvPr>
          <p:cNvSpPr>
            <a:spLocks noGrp="1"/>
          </p:cNvSpPr>
          <p:nvPr>
            <p:ph type="sldNum" sz="quarter" idx="12"/>
          </p:nvPr>
        </p:nvSpPr>
        <p:spPr/>
        <p:txBody>
          <a:bodyPr/>
          <a:lstStyle/>
          <a:p>
            <a:fld id="{DD3D1BE6-0A8A-4693-A60C-F62D0C2634EB}" type="slidenum">
              <a:rPr lang="nb-NO" smtClean="0"/>
              <a:t>‹#›</a:t>
            </a:fld>
            <a:endParaRPr lang="nb-NO"/>
          </a:p>
        </p:txBody>
      </p:sp>
    </p:spTree>
    <p:extLst>
      <p:ext uri="{BB962C8B-B14F-4D97-AF65-F5344CB8AC3E}">
        <p14:creationId xmlns:p14="http://schemas.microsoft.com/office/powerpoint/2010/main" val="346171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BA359B-50E0-F875-D8EC-764F2CD35C1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CAA7EF-654C-408F-87BC-754208BA882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B1C8B9A-EDD9-B283-B354-08CDCDCD194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06065F3-87EB-F752-A4A9-B85BABE4F8AA}"/>
              </a:ext>
            </a:extLst>
          </p:cNvPr>
          <p:cNvSpPr>
            <a:spLocks noGrp="1"/>
          </p:cNvSpPr>
          <p:nvPr>
            <p:ph type="dt" sz="half" idx="10"/>
          </p:nvPr>
        </p:nvSpPr>
        <p:spPr/>
        <p:txBody>
          <a:bodyPr/>
          <a:lstStyle/>
          <a:p>
            <a:fld id="{6B6C7E50-78BC-45EB-8F20-411769439364}" type="datetimeFigureOut">
              <a:rPr lang="nb-NO" smtClean="0"/>
              <a:t>22.09.2023</a:t>
            </a:fld>
            <a:endParaRPr lang="nb-NO"/>
          </a:p>
        </p:txBody>
      </p:sp>
      <p:sp>
        <p:nvSpPr>
          <p:cNvPr id="6" name="Plassholder for bunntekst 5">
            <a:extLst>
              <a:ext uri="{FF2B5EF4-FFF2-40B4-BE49-F238E27FC236}">
                <a16:creationId xmlns:a16="http://schemas.microsoft.com/office/drawing/2014/main" id="{BE48B447-AA68-231C-B243-1ECA958CE2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16A63FE-0E43-7B79-4551-E422005776EC}"/>
              </a:ext>
            </a:extLst>
          </p:cNvPr>
          <p:cNvSpPr>
            <a:spLocks noGrp="1"/>
          </p:cNvSpPr>
          <p:nvPr>
            <p:ph type="sldNum" sz="quarter" idx="12"/>
          </p:nvPr>
        </p:nvSpPr>
        <p:spPr/>
        <p:txBody>
          <a:bodyPr/>
          <a:lstStyle/>
          <a:p>
            <a:fld id="{DD3D1BE6-0A8A-4693-A60C-F62D0C2634EB}" type="slidenum">
              <a:rPr lang="nb-NO" smtClean="0"/>
              <a:t>‹#›</a:t>
            </a:fld>
            <a:endParaRPr lang="nb-NO"/>
          </a:p>
        </p:txBody>
      </p:sp>
    </p:spTree>
    <p:extLst>
      <p:ext uri="{BB962C8B-B14F-4D97-AF65-F5344CB8AC3E}">
        <p14:creationId xmlns:p14="http://schemas.microsoft.com/office/powerpoint/2010/main" val="260723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E90263-51AC-9E10-6EF0-8FBC80F0FF7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E0B37A0-5E34-61B6-84B0-BFB3CE6B4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F16BA43-8A82-8E09-15DB-8566A40D85F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2F17C0C-9DCB-6A69-1FED-CE0B7F186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A118070-8585-8F0D-2791-FB8689066BC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D8BD73A-C43E-7ED6-019B-439E829A989D}"/>
              </a:ext>
            </a:extLst>
          </p:cNvPr>
          <p:cNvSpPr>
            <a:spLocks noGrp="1"/>
          </p:cNvSpPr>
          <p:nvPr>
            <p:ph type="dt" sz="half" idx="10"/>
          </p:nvPr>
        </p:nvSpPr>
        <p:spPr/>
        <p:txBody>
          <a:bodyPr/>
          <a:lstStyle/>
          <a:p>
            <a:fld id="{6B6C7E50-78BC-45EB-8F20-411769439364}" type="datetimeFigureOut">
              <a:rPr lang="nb-NO" smtClean="0"/>
              <a:t>22.09.2023</a:t>
            </a:fld>
            <a:endParaRPr lang="nb-NO"/>
          </a:p>
        </p:txBody>
      </p:sp>
      <p:sp>
        <p:nvSpPr>
          <p:cNvPr id="8" name="Plassholder for bunntekst 7">
            <a:extLst>
              <a:ext uri="{FF2B5EF4-FFF2-40B4-BE49-F238E27FC236}">
                <a16:creationId xmlns:a16="http://schemas.microsoft.com/office/drawing/2014/main" id="{0ACB6E34-E7FC-5252-AAA8-E55A9533E79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D7452547-3D41-E378-885E-A0C8B803D3D4}"/>
              </a:ext>
            </a:extLst>
          </p:cNvPr>
          <p:cNvSpPr>
            <a:spLocks noGrp="1"/>
          </p:cNvSpPr>
          <p:nvPr>
            <p:ph type="sldNum" sz="quarter" idx="12"/>
          </p:nvPr>
        </p:nvSpPr>
        <p:spPr/>
        <p:txBody>
          <a:bodyPr/>
          <a:lstStyle/>
          <a:p>
            <a:fld id="{DD3D1BE6-0A8A-4693-A60C-F62D0C2634EB}" type="slidenum">
              <a:rPr lang="nb-NO" smtClean="0"/>
              <a:t>‹#›</a:t>
            </a:fld>
            <a:endParaRPr lang="nb-NO"/>
          </a:p>
        </p:txBody>
      </p:sp>
    </p:spTree>
    <p:extLst>
      <p:ext uri="{BB962C8B-B14F-4D97-AF65-F5344CB8AC3E}">
        <p14:creationId xmlns:p14="http://schemas.microsoft.com/office/powerpoint/2010/main" val="92404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F92580-0FCB-B9CA-9245-E04D4F37623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2B60A85-AF3E-B2B9-912B-F5BB837AC3FA}"/>
              </a:ext>
            </a:extLst>
          </p:cNvPr>
          <p:cNvSpPr>
            <a:spLocks noGrp="1"/>
          </p:cNvSpPr>
          <p:nvPr>
            <p:ph type="dt" sz="half" idx="10"/>
          </p:nvPr>
        </p:nvSpPr>
        <p:spPr/>
        <p:txBody>
          <a:bodyPr/>
          <a:lstStyle/>
          <a:p>
            <a:fld id="{6B6C7E50-78BC-45EB-8F20-411769439364}" type="datetimeFigureOut">
              <a:rPr lang="nb-NO" smtClean="0"/>
              <a:t>22.09.2023</a:t>
            </a:fld>
            <a:endParaRPr lang="nb-NO"/>
          </a:p>
        </p:txBody>
      </p:sp>
      <p:sp>
        <p:nvSpPr>
          <p:cNvPr id="4" name="Plassholder for bunntekst 3">
            <a:extLst>
              <a:ext uri="{FF2B5EF4-FFF2-40B4-BE49-F238E27FC236}">
                <a16:creationId xmlns:a16="http://schemas.microsoft.com/office/drawing/2014/main" id="{F02777A3-954D-5E87-8D30-85AE2C0907D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1EB7256-DF45-7E95-2310-0D82A9332C27}"/>
              </a:ext>
            </a:extLst>
          </p:cNvPr>
          <p:cNvSpPr>
            <a:spLocks noGrp="1"/>
          </p:cNvSpPr>
          <p:nvPr>
            <p:ph type="sldNum" sz="quarter" idx="12"/>
          </p:nvPr>
        </p:nvSpPr>
        <p:spPr/>
        <p:txBody>
          <a:bodyPr/>
          <a:lstStyle/>
          <a:p>
            <a:fld id="{DD3D1BE6-0A8A-4693-A60C-F62D0C2634EB}" type="slidenum">
              <a:rPr lang="nb-NO" smtClean="0"/>
              <a:t>‹#›</a:t>
            </a:fld>
            <a:endParaRPr lang="nb-NO"/>
          </a:p>
        </p:txBody>
      </p:sp>
    </p:spTree>
    <p:extLst>
      <p:ext uri="{BB962C8B-B14F-4D97-AF65-F5344CB8AC3E}">
        <p14:creationId xmlns:p14="http://schemas.microsoft.com/office/powerpoint/2010/main" val="170482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4A3EE0C-5378-555B-BABC-F0085321DA24}"/>
              </a:ext>
            </a:extLst>
          </p:cNvPr>
          <p:cNvSpPr>
            <a:spLocks noGrp="1"/>
          </p:cNvSpPr>
          <p:nvPr>
            <p:ph type="dt" sz="half" idx="10"/>
          </p:nvPr>
        </p:nvSpPr>
        <p:spPr/>
        <p:txBody>
          <a:bodyPr/>
          <a:lstStyle/>
          <a:p>
            <a:fld id="{6B6C7E50-78BC-45EB-8F20-411769439364}" type="datetimeFigureOut">
              <a:rPr lang="nb-NO" smtClean="0"/>
              <a:t>22.09.2023</a:t>
            </a:fld>
            <a:endParaRPr lang="nb-NO"/>
          </a:p>
        </p:txBody>
      </p:sp>
      <p:sp>
        <p:nvSpPr>
          <p:cNvPr id="3" name="Plassholder for bunntekst 2">
            <a:extLst>
              <a:ext uri="{FF2B5EF4-FFF2-40B4-BE49-F238E27FC236}">
                <a16:creationId xmlns:a16="http://schemas.microsoft.com/office/drawing/2014/main" id="{2E86270F-71E1-D685-A939-83DCBAD46FE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847BA9F-A3E6-FED8-6134-598F87DEA79B}"/>
              </a:ext>
            </a:extLst>
          </p:cNvPr>
          <p:cNvSpPr>
            <a:spLocks noGrp="1"/>
          </p:cNvSpPr>
          <p:nvPr>
            <p:ph type="sldNum" sz="quarter" idx="12"/>
          </p:nvPr>
        </p:nvSpPr>
        <p:spPr/>
        <p:txBody>
          <a:bodyPr/>
          <a:lstStyle/>
          <a:p>
            <a:fld id="{DD3D1BE6-0A8A-4693-A60C-F62D0C2634EB}" type="slidenum">
              <a:rPr lang="nb-NO" smtClean="0"/>
              <a:t>‹#›</a:t>
            </a:fld>
            <a:endParaRPr lang="nb-NO"/>
          </a:p>
        </p:txBody>
      </p:sp>
    </p:spTree>
    <p:extLst>
      <p:ext uri="{BB962C8B-B14F-4D97-AF65-F5344CB8AC3E}">
        <p14:creationId xmlns:p14="http://schemas.microsoft.com/office/powerpoint/2010/main" val="347873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38C25E-2C9D-8060-F4F6-AED385A0324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120B9AD-C968-80E0-136F-39276F0323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ACB0F85-761E-E1B2-AE0F-09EF3A7861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8322682-81C5-29D7-0068-0738229F3E2C}"/>
              </a:ext>
            </a:extLst>
          </p:cNvPr>
          <p:cNvSpPr>
            <a:spLocks noGrp="1"/>
          </p:cNvSpPr>
          <p:nvPr>
            <p:ph type="dt" sz="half" idx="10"/>
          </p:nvPr>
        </p:nvSpPr>
        <p:spPr/>
        <p:txBody>
          <a:bodyPr/>
          <a:lstStyle/>
          <a:p>
            <a:fld id="{6B6C7E50-78BC-45EB-8F20-411769439364}" type="datetimeFigureOut">
              <a:rPr lang="nb-NO" smtClean="0"/>
              <a:t>22.09.2023</a:t>
            </a:fld>
            <a:endParaRPr lang="nb-NO"/>
          </a:p>
        </p:txBody>
      </p:sp>
      <p:sp>
        <p:nvSpPr>
          <p:cNvPr id="6" name="Plassholder for bunntekst 5">
            <a:extLst>
              <a:ext uri="{FF2B5EF4-FFF2-40B4-BE49-F238E27FC236}">
                <a16:creationId xmlns:a16="http://schemas.microsoft.com/office/drawing/2014/main" id="{0FF09E84-D6B8-014E-D2D0-BF493E15404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067E9D1-C4D3-4100-1218-4453389DF9D1}"/>
              </a:ext>
            </a:extLst>
          </p:cNvPr>
          <p:cNvSpPr>
            <a:spLocks noGrp="1"/>
          </p:cNvSpPr>
          <p:nvPr>
            <p:ph type="sldNum" sz="quarter" idx="12"/>
          </p:nvPr>
        </p:nvSpPr>
        <p:spPr/>
        <p:txBody>
          <a:bodyPr/>
          <a:lstStyle/>
          <a:p>
            <a:fld id="{DD3D1BE6-0A8A-4693-A60C-F62D0C2634EB}" type="slidenum">
              <a:rPr lang="nb-NO" smtClean="0"/>
              <a:t>‹#›</a:t>
            </a:fld>
            <a:endParaRPr lang="nb-NO"/>
          </a:p>
        </p:txBody>
      </p:sp>
    </p:spTree>
    <p:extLst>
      <p:ext uri="{BB962C8B-B14F-4D97-AF65-F5344CB8AC3E}">
        <p14:creationId xmlns:p14="http://schemas.microsoft.com/office/powerpoint/2010/main" val="1097558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5D9CF4-B10A-4288-ECB6-25849920903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7414E5C-F87A-5C37-D7D8-84A8DF774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1B961E9-8BC8-4246-A1D4-CB6BA295B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ECC5985-F46F-2CCC-99E1-3B70D2595EF3}"/>
              </a:ext>
            </a:extLst>
          </p:cNvPr>
          <p:cNvSpPr>
            <a:spLocks noGrp="1"/>
          </p:cNvSpPr>
          <p:nvPr>
            <p:ph type="dt" sz="half" idx="10"/>
          </p:nvPr>
        </p:nvSpPr>
        <p:spPr/>
        <p:txBody>
          <a:bodyPr/>
          <a:lstStyle/>
          <a:p>
            <a:fld id="{6B6C7E50-78BC-45EB-8F20-411769439364}" type="datetimeFigureOut">
              <a:rPr lang="nb-NO" smtClean="0"/>
              <a:t>22.09.2023</a:t>
            </a:fld>
            <a:endParaRPr lang="nb-NO"/>
          </a:p>
        </p:txBody>
      </p:sp>
      <p:sp>
        <p:nvSpPr>
          <p:cNvPr id="6" name="Plassholder for bunntekst 5">
            <a:extLst>
              <a:ext uri="{FF2B5EF4-FFF2-40B4-BE49-F238E27FC236}">
                <a16:creationId xmlns:a16="http://schemas.microsoft.com/office/drawing/2014/main" id="{987AF1B7-F346-4319-62D8-C1CDF9E31DB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561A423-60C2-27E2-E0F1-66E5EB62CAB0}"/>
              </a:ext>
            </a:extLst>
          </p:cNvPr>
          <p:cNvSpPr>
            <a:spLocks noGrp="1"/>
          </p:cNvSpPr>
          <p:nvPr>
            <p:ph type="sldNum" sz="quarter" idx="12"/>
          </p:nvPr>
        </p:nvSpPr>
        <p:spPr/>
        <p:txBody>
          <a:bodyPr/>
          <a:lstStyle/>
          <a:p>
            <a:fld id="{DD3D1BE6-0A8A-4693-A60C-F62D0C2634EB}" type="slidenum">
              <a:rPr lang="nb-NO" smtClean="0"/>
              <a:t>‹#›</a:t>
            </a:fld>
            <a:endParaRPr lang="nb-NO"/>
          </a:p>
        </p:txBody>
      </p:sp>
    </p:spTree>
    <p:extLst>
      <p:ext uri="{BB962C8B-B14F-4D97-AF65-F5344CB8AC3E}">
        <p14:creationId xmlns:p14="http://schemas.microsoft.com/office/powerpoint/2010/main" val="161209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8BCAE36-17E7-2CB3-AAFE-34C72978FA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D96BCD1-369A-CA32-6D49-2D40EEB23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A72CA6B-B78E-40DD-AAFF-901DE23303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C7E50-78BC-45EB-8F20-411769439364}" type="datetimeFigureOut">
              <a:rPr lang="nb-NO" smtClean="0"/>
              <a:t>22.09.2023</a:t>
            </a:fld>
            <a:endParaRPr lang="nb-NO"/>
          </a:p>
        </p:txBody>
      </p:sp>
      <p:sp>
        <p:nvSpPr>
          <p:cNvPr id="5" name="Plassholder for bunntekst 4">
            <a:extLst>
              <a:ext uri="{FF2B5EF4-FFF2-40B4-BE49-F238E27FC236}">
                <a16:creationId xmlns:a16="http://schemas.microsoft.com/office/drawing/2014/main" id="{5D07F5B8-EBD7-E7F4-4BC0-E15D54F42B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B3E1990-207A-59FD-A988-3B5A0CD2D8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D1BE6-0A8A-4693-A60C-F62D0C2634EB}" type="slidenum">
              <a:rPr lang="nb-NO" smtClean="0"/>
              <a:t>‹#›</a:t>
            </a:fld>
            <a:endParaRPr lang="nb-NO"/>
          </a:p>
        </p:txBody>
      </p:sp>
    </p:spTree>
    <p:extLst>
      <p:ext uri="{BB962C8B-B14F-4D97-AF65-F5344CB8AC3E}">
        <p14:creationId xmlns:p14="http://schemas.microsoft.com/office/powerpoint/2010/main" val="2788689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8BB98A0-EA57-D971-CBAC-361BBCDDD551}"/>
              </a:ext>
            </a:extLst>
          </p:cNvPr>
          <p:cNvSpPr>
            <a:spLocks noGrp="1"/>
          </p:cNvSpPr>
          <p:nvPr>
            <p:ph type="ctrTitle"/>
          </p:nvPr>
        </p:nvSpPr>
        <p:spPr>
          <a:xfrm>
            <a:off x="838200" y="1122362"/>
            <a:ext cx="6281928" cy="4135437"/>
          </a:xfrm>
        </p:spPr>
        <p:txBody>
          <a:bodyPr>
            <a:normAutofit/>
          </a:bodyPr>
          <a:lstStyle/>
          <a:p>
            <a:pPr algn="l"/>
            <a:r>
              <a:rPr lang="nb-NO" sz="6600" dirty="0"/>
              <a:t>Velkommen til foreldremøte på Svane og And</a:t>
            </a:r>
          </a:p>
        </p:txBody>
      </p:sp>
      <p:sp>
        <p:nvSpPr>
          <p:cNvPr id="24"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tittel 2">
            <a:extLst>
              <a:ext uri="{FF2B5EF4-FFF2-40B4-BE49-F238E27FC236}">
                <a16:creationId xmlns:a16="http://schemas.microsoft.com/office/drawing/2014/main" id="{2F1C8C82-0D34-9D39-332B-2A588A25612A}"/>
              </a:ext>
            </a:extLst>
          </p:cNvPr>
          <p:cNvSpPr>
            <a:spLocks noGrp="1"/>
          </p:cNvSpPr>
          <p:nvPr>
            <p:ph type="subTitle" idx="1"/>
          </p:nvPr>
        </p:nvSpPr>
        <p:spPr>
          <a:xfrm>
            <a:off x="7928114" y="1232452"/>
            <a:ext cx="3200400" cy="3850919"/>
          </a:xfrm>
        </p:spPr>
        <p:txBody>
          <a:bodyPr anchor="b">
            <a:normAutofit fontScale="92500" lnSpcReduction="10000"/>
          </a:bodyPr>
          <a:lstStyle/>
          <a:p>
            <a:pPr algn="l"/>
            <a:r>
              <a:rPr lang="nb-NO" dirty="0">
                <a:solidFill>
                  <a:srgbClr val="FFFFFF"/>
                </a:solidFill>
              </a:rPr>
              <a:t>Presentasjon av ansatte</a:t>
            </a:r>
          </a:p>
          <a:p>
            <a:pPr algn="l"/>
            <a:r>
              <a:rPr lang="nb-NO" dirty="0">
                <a:solidFill>
                  <a:srgbClr val="FFFFFF"/>
                </a:solidFill>
              </a:rPr>
              <a:t>Informasjon</a:t>
            </a:r>
          </a:p>
          <a:p>
            <a:pPr algn="l"/>
            <a:r>
              <a:rPr lang="nb-NO" dirty="0">
                <a:solidFill>
                  <a:srgbClr val="FFFFFF"/>
                </a:solidFill>
              </a:rPr>
              <a:t>RT og TBT</a:t>
            </a:r>
          </a:p>
          <a:p>
            <a:pPr algn="l"/>
            <a:r>
              <a:rPr lang="nb-NO" dirty="0">
                <a:solidFill>
                  <a:srgbClr val="FFFFFF"/>
                </a:solidFill>
              </a:rPr>
              <a:t>Dagsrytme</a:t>
            </a:r>
          </a:p>
          <a:p>
            <a:pPr algn="l"/>
            <a:r>
              <a:rPr lang="nb-NO" dirty="0">
                <a:solidFill>
                  <a:srgbClr val="FFFFFF"/>
                </a:solidFill>
              </a:rPr>
              <a:t>Tilvenning</a:t>
            </a:r>
          </a:p>
          <a:p>
            <a:pPr algn="l"/>
            <a:r>
              <a:rPr lang="nb-NO" dirty="0">
                <a:solidFill>
                  <a:srgbClr val="FFFFFF"/>
                </a:solidFill>
              </a:rPr>
              <a:t>Tur</a:t>
            </a:r>
          </a:p>
          <a:p>
            <a:pPr algn="l"/>
            <a:r>
              <a:rPr lang="nb-NO" dirty="0">
                <a:solidFill>
                  <a:srgbClr val="FFFFFF"/>
                </a:solidFill>
              </a:rPr>
              <a:t>Språkarbeid</a:t>
            </a:r>
          </a:p>
          <a:p>
            <a:pPr algn="l"/>
            <a:r>
              <a:rPr lang="nb-NO" dirty="0">
                <a:solidFill>
                  <a:srgbClr val="FFFFFF"/>
                </a:solidFill>
              </a:rPr>
              <a:t>Barns medvirkning</a:t>
            </a:r>
          </a:p>
          <a:p>
            <a:pPr algn="l"/>
            <a:r>
              <a:rPr lang="nb-NO" dirty="0">
                <a:solidFill>
                  <a:srgbClr val="FFFFFF"/>
                </a:solidFill>
              </a:rPr>
              <a:t>Valg av SU representanter – en fra hver avdeling</a:t>
            </a:r>
          </a:p>
        </p:txBody>
      </p:sp>
      <p:sp>
        <p:nvSpPr>
          <p:cNvPr id="26"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995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3B37689-DB3D-824D-F288-6DE04DB07826}"/>
              </a:ext>
            </a:extLst>
          </p:cNvPr>
          <p:cNvSpPr>
            <a:spLocks noGrp="1"/>
          </p:cNvSpPr>
          <p:nvPr>
            <p:ph type="title"/>
          </p:nvPr>
        </p:nvSpPr>
        <p:spPr>
          <a:xfrm>
            <a:off x="630936" y="640823"/>
            <a:ext cx="3419856" cy="5583148"/>
          </a:xfrm>
        </p:spPr>
        <p:txBody>
          <a:bodyPr anchor="ctr">
            <a:normAutofit/>
          </a:bodyPr>
          <a:lstStyle/>
          <a:p>
            <a:r>
              <a:rPr lang="nb-NO" sz="4200"/>
              <a:t>Hvordan tolker vi barns medvirkning hos oss på liten? / How do we interpret childrens contribution?</a:t>
            </a:r>
          </a:p>
        </p:txBody>
      </p:sp>
      <p:sp>
        <p:nvSpPr>
          <p:cNvPr id="19"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58C65888-1AA1-143C-8DD5-0A45E97EB8E8}"/>
              </a:ext>
            </a:extLst>
          </p:cNvPr>
          <p:cNvSpPr>
            <a:spLocks noGrp="1"/>
          </p:cNvSpPr>
          <p:nvPr>
            <p:ph idx="1"/>
          </p:nvPr>
        </p:nvSpPr>
        <p:spPr>
          <a:xfrm>
            <a:off x="4654296" y="4798577"/>
            <a:ext cx="6894576" cy="1428487"/>
          </a:xfrm>
        </p:spPr>
        <p:txBody>
          <a:bodyPr anchor="t">
            <a:normAutofit fontScale="92500"/>
          </a:bodyPr>
          <a:lstStyle/>
          <a:p>
            <a:r>
              <a:rPr lang="nb-NO" sz="2200" dirty="0"/>
              <a:t>De skal bli lyttet til og bli oppfordret til å uttrykke egne ønsker, ideer og følelser og kunne ta valg. </a:t>
            </a:r>
          </a:p>
          <a:p>
            <a:r>
              <a:rPr lang="nb-NO" sz="2200" dirty="0" err="1"/>
              <a:t>They</a:t>
            </a:r>
            <a:r>
              <a:rPr lang="nb-NO" sz="2200" dirty="0"/>
              <a:t> must be </a:t>
            </a:r>
            <a:r>
              <a:rPr lang="nb-NO" sz="2200" dirty="0" err="1"/>
              <a:t>listened</a:t>
            </a:r>
            <a:r>
              <a:rPr lang="nb-NO" sz="2200" dirty="0"/>
              <a:t> to and </a:t>
            </a:r>
            <a:r>
              <a:rPr lang="nb-NO" sz="2200" dirty="0" err="1"/>
              <a:t>encouraged</a:t>
            </a:r>
            <a:r>
              <a:rPr lang="nb-NO" sz="2200" dirty="0"/>
              <a:t> to </a:t>
            </a:r>
            <a:r>
              <a:rPr lang="nb-NO" sz="2200" dirty="0" err="1"/>
              <a:t>express</a:t>
            </a:r>
            <a:r>
              <a:rPr lang="nb-NO" sz="2200" dirty="0"/>
              <a:t> </a:t>
            </a:r>
            <a:r>
              <a:rPr lang="nb-NO" sz="2200" dirty="0" err="1"/>
              <a:t>their</a:t>
            </a:r>
            <a:r>
              <a:rPr lang="nb-NO" sz="2200" dirty="0"/>
              <a:t> </a:t>
            </a:r>
            <a:r>
              <a:rPr lang="nb-NO" sz="2200" dirty="0" err="1"/>
              <a:t>own</a:t>
            </a:r>
            <a:r>
              <a:rPr lang="nb-NO" sz="2200" dirty="0"/>
              <a:t> </a:t>
            </a:r>
            <a:r>
              <a:rPr lang="nb-NO" sz="2200" dirty="0" err="1"/>
              <a:t>wishes</a:t>
            </a:r>
            <a:r>
              <a:rPr lang="nb-NO" sz="2200" dirty="0"/>
              <a:t>, </a:t>
            </a:r>
            <a:r>
              <a:rPr lang="nb-NO" sz="2200" dirty="0" err="1"/>
              <a:t>ideas</a:t>
            </a:r>
            <a:r>
              <a:rPr lang="nb-NO" sz="2200" dirty="0"/>
              <a:t> and feelings and be </a:t>
            </a:r>
            <a:r>
              <a:rPr lang="nb-NO" sz="2200" dirty="0" err="1"/>
              <a:t>able</a:t>
            </a:r>
            <a:r>
              <a:rPr lang="nb-NO" sz="2200" dirty="0"/>
              <a:t> to make </a:t>
            </a:r>
            <a:r>
              <a:rPr lang="nb-NO" sz="2200" dirty="0" err="1"/>
              <a:t>choices</a:t>
            </a:r>
            <a:r>
              <a:rPr lang="nb-NO" sz="2200" dirty="0"/>
              <a:t>.</a:t>
            </a:r>
          </a:p>
          <a:p>
            <a:endParaRPr lang="nb-NO" sz="2200" dirty="0"/>
          </a:p>
        </p:txBody>
      </p:sp>
    </p:spTree>
    <p:extLst>
      <p:ext uri="{BB962C8B-B14F-4D97-AF65-F5344CB8AC3E}">
        <p14:creationId xmlns:p14="http://schemas.microsoft.com/office/powerpoint/2010/main" val="10921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4F6200EF-443B-EC28-EB96-67A63A5DE78F}"/>
              </a:ext>
            </a:extLst>
          </p:cNvPr>
          <p:cNvSpPr txBox="1"/>
          <p:nvPr/>
        </p:nvSpPr>
        <p:spPr>
          <a:xfrm>
            <a:off x="651353" y="764088"/>
            <a:ext cx="10935222" cy="3139321"/>
          </a:xfrm>
          <a:prstGeom prst="rect">
            <a:avLst/>
          </a:prstGeom>
          <a:noFill/>
        </p:spPr>
        <p:txBody>
          <a:bodyPr wrap="square">
            <a:spAutoFit/>
          </a:bodyPr>
          <a:lstStyle/>
          <a:p>
            <a:pPr marL="285750" indent="-285750">
              <a:buFont typeface="Arial" panose="020B0604020202020204" pitchFamily="34" charset="0"/>
              <a:buChar char="•"/>
            </a:pPr>
            <a:r>
              <a:rPr lang="nb-NO" dirty="0"/>
              <a:t>Ut fra egne forutsetninger og evner, tilpasset alder.</a:t>
            </a:r>
          </a:p>
          <a:p>
            <a:pPr marL="285750" indent="-285750">
              <a:buFont typeface="Arial" panose="020B0604020202020204" pitchFamily="34" charset="0"/>
              <a:buChar char="•"/>
            </a:pPr>
            <a:r>
              <a:rPr lang="nb-NO" dirty="0" err="1"/>
              <a:t>Based</a:t>
            </a:r>
            <a:r>
              <a:rPr lang="nb-NO" dirty="0"/>
              <a:t> </a:t>
            </a:r>
            <a:r>
              <a:rPr lang="nb-NO" dirty="0" err="1"/>
              <a:t>on</a:t>
            </a:r>
            <a:r>
              <a:rPr lang="nb-NO" dirty="0"/>
              <a:t> </a:t>
            </a:r>
            <a:r>
              <a:rPr lang="nb-NO" dirty="0" err="1"/>
              <a:t>their</a:t>
            </a:r>
            <a:r>
              <a:rPr lang="nb-NO" dirty="0"/>
              <a:t> </a:t>
            </a:r>
            <a:r>
              <a:rPr lang="nb-NO" dirty="0" err="1"/>
              <a:t>own</a:t>
            </a:r>
            <a:r>
              <a:rPr lang="nb-NO" dirty="0"/>
              <a:t> </a:t>
            </a:r>
            <a:r>
              <a:rPr lang="nb-NO" dirty="0" err="1"/>
              <a:t>abilities</a:t>
            </a:r>
            <a:r>
              <a:rPr lang="nb-NO" dirty="0"/>
              <a:t> and skills, </a:t>
            </a:r>
            <a:r>
              <a:rPr lang="nb-NO" dirty="0" err="1"/>
              <a:t>depending</a:t>
            </a:r>
            <a:r>
              <a:rPr lang="nb-NO" dirty="0"/>
              <a:t> </a:t>
            </a:r>
            <a:r>
              <a:rPr lang="nb-NO" dirty="0" err="1"/>
              <a:t>on</a:t>
            </a:r>
            <a:r>
              <a:rPr lang="nb-NO" dirty="0"/>
              <a:t> </a:t>
            </a:r>
            <a:r>
              <a:rPr lang="nb-NO" dirty="0" err="1"/>
              <a:t>their</a:t>
            </a:r>
            <a:r>
              <a:rPr lang="nb-NO" dirty="0"/>
              <a:t> age.</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Ved at barna utvikler en bevissthet rundt de små valg og avgjørelser som tas, får de prøvd ut egne idéer i samarbeid med andre. </a:t>
            </a:r>
          </a:p>
          <a:p>
            <a:pPr marL="285750" indent="-285750">
              <a:buFont typeface="Arial" panose="020B0604020202020204" pitchFamily="34" charset="0"/>
              <a:buChar char="•"/>
            </a:pPr>
            <a:r>
              <a:rPr lang="nb-NO" dirty="0"/>
              <a:t>As </a:t>
            </a:r>
            <a:r>
              <a:rPr lang="nb-NO" dirty="0" err="1"/>
              <a:t>the</a:t>
            </a:r>
            <a:r>
              <a:rPr lang="nb-NO" dirty="0"/>
              <a:t> </a:t>
            </a:r>
            <a:r>
              <a:rPr lang="nb-NO" dirty="0" err="1"/>
              <a:t>children</a:t>
            </a:r>
            <a:r>
              <a:rPr lang="nb-NO" dirty="0"/>
              <a:t> </a:t>
            </a:r>
            <a:r>
              <a:rPr lang="nb-NO" dirty="0" err="1"/>
              <a:t>develop</a:t>
            </a:r>
            <a:r>
              <a:rPr lang="nb-NO" dirty="0"/>
              <a:t> an </a:t>
            </a:r>
            <a:r>
              <a:rPr lang="nb-NO" dirty="0" err="1"/>
              <a:t>awareness</a:t>
            </a:r>
            <a:r>
              <a:rPr lang="nb-NO" dirty="0"/>
              <a:t> </a:t>
            </a:r>
            <a:r>
              <a:rPr lang="nb-NO" dirty="0" err="1"/>
              <a:t>of</a:t>
            </a:r>
            <a:r>
              <a:rPr lang="nb-NO" dirty="0"/>
              <a:t> </a:t>
            </a:r>
            <a:r>
              <a:rPr lang="nb-NO" dirty="0" err="1"/>
              <a:t>the</a:t>
            </a:r>
            <a:r>
              <a:rPr lang="nb-NO" dirty="0"/>
              <a:t> </a:t>
            </a:r>
            <a:r>
              <a:rPr lang="nb-NO" dirty="0" err="1"/>
              <a:t>small</a:t>
            </a:r>
            <a:r>
              <a:rPr lang="nb-NO" dirty="0"/>
              <a:t> </a:t>
            </a:r>
            <a:r>
              <a:rPr lang="nb-NO" dirty="0" err="1"/>
              <a:t>choices</a:t>
            </a:r>
            <a:r>
              <a:rPr lang="nb-NO" dirty="0"/>
              <a:t> and </a:t>
            </a:r>
            <a:r>
              <a:rPr lang="nb-NO" dirty="0" err="1"/>
              <a:t>decisions</a:t>
            </a:r>
            <a:r>
              <a:rPr lang="nb-NO" dirty="0"/>
              <a:t> </a:t>
            </a:r>
            <a:r>
              <a:rPr lang="nb-NO" dirty="0" err="1"/>
              <a:t>that</a:t>
            </a:r>
            <a:r>
              <a:rPr lang="nb-NO" dirty="0"/>
              <a:t> </a:t>
            </a:r>
            <a:r>
              <a:rPr lang="nb-NO" dirty="0" err="1"/>
              <a:t>are</a:t>
            </a:r>
            <a:r>
              <a:rPr lang="nb-NO" dirty="0"/>
              <a:t> </a:t>
            </a:r>
            <a:r>
              <a:rPr lang="nb-NO" dirty="0" err="1"/>
              <a:t>made</a:t>
            </a:r>
            <a:r>
              <a:rPr lang="nb-NO" dirty="0"/>
              <a:t>, </a:t>
            </a:r>
            <a:r>
              <a:rPr lang="nb-NO" dirty="0" err="1"/>
              <a:t>they</a:t>
            </a:r>
            <a:r>
              <a:rPr lang="nb-NO" dirty="0"/>
              <a:t> </a:t>
            </a:r>
            <a:r>
              <a:rPr lang="nb-NO" dirty="0" err="1"/>
              <a:t>get</a:t>
            </a:r>
            <a:r>
              <a:rPr lang="nb-NO" dirty="0"/>
              <a:t> to </a:t>
            </a:r>
            <a:r>
              <a:rPr lang="nb-NO" dirty="0" err="1"/>
              <a:t>try</a:t>
            </a:r>
            <a:r>
              <a:rPr lang="nb-NO" dirty="0"/>
              <a:t> </a:t>
            </a:r>
            <a:r>
              <a:rPr lang="nb-NO" dirty="0" err="1"/>
              <a:t>out</a:t>
            </a:r>
            <a:r>
              <a:rPr lang="nb-NO" dirty="0"/>
              <a:t> </a:t>
            </a:r>
            <a:r>
              <a:rPr lang="nb-NO" dirty="0" err="1"/>
              <a:t>their</a:t>
            </a:r>
            <a:r>
              <a:rPr lang="nb-NO" dirty="0"/>
              <a:t> </a:t>
            </a:r>
            <a:r>
              <a:rPr lang="nb-NO" dirty="0" err="1"/>
              <a:t>own</a:t>
            </a:r>
            <a:r>
              <a:rPr lang="nb-NO" dirty="0"/>
              <a:t> </a:t>
            </a:r>
            <a:r>
              <a:rPr lang="nb-NO" dirty="0" err="1"/>
              <a:t>ideas</a:t>
            </a:r>
            <a:r>
              <a:rPr lang="nb-NO" dirty="0"/>
              <a:t> in </a:t>
            </a:r>
            <a:r>
              <a:rPr lang="nb-NO" dirty="0" err="1"/>
              <a:t>collaboration</a:t>
            </a:r>
            <a:r>
              <a:rPr lang="nb-NO" dirty="0"/>
              <a:t> </a:t>
            </a:r>
            <a:r>
              <a:rPr lang="nb-NO" dirty="0" err="1"/>
              <a:t>with</a:t>
            </a:r>
            <a:r>
              <a:rPr lang="nb-NO" dirty="0"/>
              <a:t> </a:t>
            </a:r>
            <a:r>
              <a:rPr lang="nb-NO" dirty="0" err="1"/>
              <a:t>others</a:t>
            </a:r>
            <a:r>
              <a:rPr lang="nb-NO" dirty="0"/>
              <a:t>. </a:t>
            </a:r>
          </a:p>
          <a:p>
            <a:endParaRPr lang="nb-NO" dirty="0"/>
          </a:p>
          <a:p>
            <a:endParaRPr lang="nb-NO" dirty="0"/>
          </a:p>
        </p:txBody>
      </p:sp>
    </p:spTree>
    <p:extLst>
      <p:ext uri="{BB962C8B-B14F-4D97-AF65-F5344CB8AC3E}">
        <p14:creationId xmlns:p14="http://schemas.microsoft.com/office/powerpoint/2010/main" val="169541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C5959D9-816E-A490-0FF5-74E4213C6E6B}"/>
              </a:ext>
            </a:extLst>
          </p:cNvPr>
          <p:cNvSpPr>
            <a:spLocks noGrp="1"/>
          </p:cNvSpPr>
          <p:nvPr>
            <p:ph type="title"/>
          </p:nvPr>
        </p:nvSpPr>
        <p:spPr>
          <a:xfrm>
            <a:off x="838200" y="365125"/>
            <a:ext cx="10515600" cy="1325563"/>
          </a:xfrm>
        </p:spPr>
        <p:txBody>
          <a:bodyPr>
            <a:normAutofit/>
          </a:bodyPr>
          <a:lstStyle/>
          <a:p>
            <a:r>
              <a:rPr lang="nb-NO" sz="5400"/>
              <a:t>Valg av SU representanter </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lassholder for innhold 2">
            <a:extLst>
              <a:ext uri="{FF2B5EF4-FFF2-40B4-BE49-F238E27FC236}">
                <a16:creationId xmlns:a16="http://schemas.microsoft.com/office/drawing/2014/main" id="{E9252C95-34CB-6439-4108-2083A14499A0}"/>
              </a:ext>
            </a:extLst>
          </p:cNvPr>
          <p:cNvGraphicFramePr>
            <a:graphicFrameLocks noGrp="1"/>
          </p:cNvGraphicFramePr>
          <p:nvPr>
            <p:ph idx="1"/>
            <p:extLst>
              <p:ext uri="{D42A27DB-BD31-4B8C-83A1-F6EECF244321}">
                <p14:modId xmlns:p14="http://schemas.microsoft.com/office/powerpoint/2010/main" val="1651329832"/>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292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24CDFDC-7D17-0E53-843C-599427DCC632}"/>
              </a:ext>
            </a:extLst>
          </p:cNvPr>
          <p:cNvSpPr>
            <a:spLocks noGrp="1"/>
          </p:cNvSpPr>
          <p:nvPr>
            <p:ph type="title"/>
          </p:nvPr>
        </p:nvSpPr>
        <p:spPr>
          <a:xfrm>
            <a:off x="838200" y="365125"/>
            <a:ext cx="10515600" cy="1325563"/>
          </a:xfrm>
        </p:spPr>
        <p:txBody>
          <a:bodyPr>
            <a:normAutofit/>
          </a:bodyPr>
          <a:lstStyle/>
          <a:p>
            <a:r>
              <a:rPr lang="nb-NO" sz="4600"/>
              <a:t>Takk for at dere kom / Thank you for coming</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0D1F4EFC-A120-F7A4-AC5C-AE129BBDA703}"/>
              </a:ext>
            </a:extLst>
          </p:cNvPr>
          <p:cNvSpPr>
            <a:spLocks noGrp="1"/>
          </p:cNvSpPr>
          <p:nvPr>
            <p:ph idx="1"/>
          </p:nvPr>
        </p:nvSpPr>
        <p:spPr>
          <a:xfrm>
            <a:off x="838200" y="1929384"/>
            <a:ext cx="10515600" cy="4251960"/>
          </a:xfrm>
        </p:spPr>
        <p:txBody>
          <a:bodyPr>
            <a:normAutofit/>
          </a:bodyPr>
          <a:lstStyle/>
          <a:p>
            <a:pPr marL="0" indent="0">
              <a:buNone/>
            </a:pPr>
            <a:r>
              <a:rPr lang="nb-NO" sz="2200"/>
              <a:t>Ta gjerne kontakt med oss om det skulle være innspill eller spørsmål /</a:t>
            </a:r>
          </a:p>
          <a:p>
            <a:pPr marL="0" indent="0">
              <a:buNone/>
            </a:pPr>
            <a:r>
              <a:rPr lang="nb-NO" sz="2200"/>
              <a:t>Please contact us if you have input or questions</a:t>
            </a:r>
          </a:p>
          <a:p>
            <a:pPr marL="0" indent="0">
              <a:buNone/>
            </a:pPr>
            <a:endParaRPr lang="nb-NO" sz="2200"/>
          </a:p>
          <a:p>
            <a:pPr marL="0" indent="0">
              <a:buNone/>
            </a:pPr>
            <a:endParaRPr lang="nb-NO" sz="2200"/>
          </a:p>
          <a:p>
            <a:pPr marL="0" indent="0">
              <a:buNone/>
            </a:pPr>
            <a:r>
              <a:rPr lang="nb-NO" sz="2200"/>
              <a:t>Vi ønsker at det viktige samarbeidet mellom hjem og barnehage inkluderer en åpen dialog begge veier</a:t>
            </a:r>
          </a:p>
          <a:p>
            <a:pPr marL="0" indent="0">
              <a:buNone/>
            </a:pPr>
            <a:r>
              <a:rPr lang="nb-NO" sz="2200"/>
              <a:t>We want that the important collaboration between home and kindergarten include an open dialogue both ways</a:t>
            </a:r>
          </a:p>
        </p:txBody>
      </p:sp>
      <p:sp>
        <p:nvSpPr>
          <p:cNvPr id="4" name="Rectangle 1">
            <a:extLst>
              <a:ext uri="{FF2B5EF4-FFF2-40B4-BE49-F238E27FC236}">
                <a16:creationId xmlns:a16="http://schemas.microsoft.com/office/drawing/2014/main" id="{871428DD-9809-B11B-7F85-C476345541B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8754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E112261-2C3B-076A-ED70-163DD4C8C154}"/>
              </a:ext>
            </a:extLst>
          </p:cNvPr>
          <p:cNvSpPr>
            <a:spLocks noGrp="1"/>
          </p:cNvSpPr>
          <p:nvPr>
            <p:ph type="title"/>
          </p:nvPr>
        </p:nvSpPr>
        <p:spPr>
          <a:xfrm>
            <a:off x="838200" y="365125"/>
            <a:ext cx="10515600" cy="1325563"/>
          </a:xfrm>
        </p:spPr>
        <p:txBody>
          <a:bodyPr>
            <a:normAutofit/>
          </a:bodyPr>
          <a:lstStyle/>
          <a:p>
            <a:r>
              <a:rPr lang="nb-NO" sz="5400"/>
              <a:t>Svane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1F082F6-EED0-56F6-AF23-77C42A769E1F}"/>
              </a:ext>
            </a:extLst>
          </p:cNvPr>
          <p:cNvSpPr>
            <a:spLocks noGrp="1"/>
          </p:cNvSpPr>
          <p:nvPr>
            <p:ph idx="1"/>
          </p:nvPr>
        </p:nvSpPr>
        <p:spPr>
          <a:xfrm>
            <a:off x="838200" y="1929384"/>
            <a:ext cx="10515600" cy="4251960"/>
          </a:xfrm>
        </p:spPr>
        <p:txBody>
          <a:bodyPr>
            <a:normAutofit/>
          </a:bodyPr>
          <a:lstStyle/>
          <a:p>
            <a:r>
              <a:rPr lang="nb-NO" sz="2200"/>
              <a:t>Karine – pedagogisk leder</a:t>
            </a:r>
          </a:p>
          <a:p>
            <a:r>
              <a:rPr lang="nb-NO" sz="2200"/>
              <a:t>Kjersti – barne- og ungdomsarbeider</a:t>
            </a:r>
          </a:p>
          <a:p>
            <a:r>
              <a:rPr lang="nb-NO" sz="2200"/>
              <a:t>Preben – barne- og ungdomsarbeider</a:t>
            </a:r>
          </a:p>
          <a:p>
            <a:r>
              <a:rPr lang="nb-NO" sz="2200"/>
              <a:t>Patigul – barne- og ungdomsarbeider 30%</a:t>
            </a:r>
          </a:p>
          <a:p>
            <a:r>
              <a:rPr lang="nb-NO" sz="2200"/>
              <a:t>Parisa - lærling</a:t>
            </a:r>
          </a:p>
        </p:txBody>
      </p:sp>
    </p:spTree>
    <p:extLst>
      <p:ext uri="{BB962C8B-B14F-4D97-AF65-F5344CB8AC3E}">
        <p14:creationId xmlns:p14="http://schemas.microsoft.com/office/powerpoint/2010/main" val="2215908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394BF7F-DE19-64D8-8533-359440C0CED0}"/>
              </a:ext>
            </a:extLst>
          </p:cNvPr>
          <p:cNvSpPr>
            <a:spLocks noGrp="1"/>
          </p:cNvSpPr>
          <p:nvPr>
            <p:ph type="title"/>
          </p:nvPr>
        </p:nvSpPr>
        <p:spPr>
          <a:xfrm>
            <a:off x="838200" y="365125"/>
            <a:ext cx="10515600" cy="1325563"/>
          </a:xfrm>
        </p:spPr>
        <p:txBody>
          <a:bodyPr>
            <a:normAutofit/>
          </a:bodyPr>
          <a:lstStyle/>
          <a:p>
            <a:r>
              <a:rPr lang="nb-NO" sz="5400"/>
              <a:t>And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A7BD4BB0-D4FC-6F66-BC4C-27E0C8DEAC59}"/>
              </a:ext>
            </a:extLst>
          </p:cNvPr>
          <p:cNvSpPr>
            <a:spLocks noGrp="1"/>
          </p:cNvSpPr>
          <p:nvPr>
            <p:ph idx="1"/>
          </p:nvPr>
        </p:nvSpPr>
        <p:spPr>
          <a:xfrm>
            <a:off x="838200" y="1929384"/>
            <a:ext cx="10515600" cy="4251960"/>
          </a:xfrm>
        </p:spPr>
        <p:txBody>
          <a:bodyPr>
            <a:normAutofit/>
          </a:bodyPr>
          <a:lstStyle/>
          <a:p>
            <a:r>
              <a:rPr lang="nb-NO" sz="2200" dirty="0"/>
              <a:t>Elisabeth Pedrikke – pedagogisk leder</a:t>
            </a:r>
          </a:p>
          <a:p>
            <a:r>
              <a:rPr lang="nb-NO" sz="2200" dirty="0"/>
              <a:t>Elisabeth – barne- og ungdomsarbeider</a:t>
            </a:r>
          </a:p>
          <a:p>
            <a:r>
              <a:rPr lang="nb-NO" sz="2200" dirty="0"/>
              <a:t>Zeynep – barne- og ungdomsarbeider</a:t>
            </a:r>
          </a:p>
          <a:p>
            <a:r>
              <a:rPr lang="nb-NO" sz="2200" dirty="0"/>
              <a:t>Kristine – vikar 10%</a:t>
            </a:r>
          </a:p>
        </p:txBody>
      </p:sp>
    </p:spTree>
    <p:extLst>
      <p:ext uri="{BB962C8B-B14F-4D97-AF65-F5344CB8AC3E}">
        <p14:creationId xmlns:p14="http://schemas.microsoft.com/office/powerpoint/2010/main" val="352590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0FA53B8-5430-E6C5-5266-641D9AB0A0F5}"/>
              </a:ext>
            </a:extLst>
          </p:cNvPr>
          <p:cNvSpPr>
            <a:spLocks noGrp="1"/>
          </p:cNvSpPr>
          <p:nvPr>
            <p:ph type="title"/>
          </p:nvPr>
        </p:nvSpPr>
        <p:spPr>
          <a:xfrm>
            <a:off x="838200" y="365125"/>
            <a:ext cx="10515600" cy="1325563"/>
          </a:xfrm>
        </p:spPr>
        <p:txBody>
          <a:bodyPr>
            <a:normAutofit/>
          </a:bodyPr>
          <a:lstStyle/>
          <a:p>
            <a:r>
              <a:rPr lang="nb-NO" sz="5400" dirty="0"/>
              <a:t>Informasjon / </a:t>
            </a:r>
            <a:r>
              <a:rPr lang="nb-NO" sz="5400" dirty="0" err="1"/>
              <a:t>information</a:t>
            </a:r>
            <a:endParaRPr lang="nb-NO" sz="5400" dirty="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6B1D7AD2-BBBB-C94F-3317-49ECD66296E8}"/>
              </a:ext>
            </a:extLst>
          </p:cNvPr>
          <p:cNvSpPr>
            <a:spLocks noGrp="1"/>
          </p:cNvSpPr>
          <p:nvPr>
            <p:ph idx="1"/>
          </p:nvPr>
        </p:nvSpPr>
        <p:spPr>
          <a:xfrm>
            <a:off x="1122680" y="1904238"/>
            <a:ext cx="9860280" cy="4812207"/>
          </a:xfrm>
        </p:spPr>
        <p:txBody>
          <a:bodyPr>
            <a:normAutofit lnSpcReduction="10000"/>
          </a:bodyPr>
          <a:lstStyle/>
          <a:p>
            <a:pPr marL="0" indent="0">
              <a:buNone/>
            </a:pPr>
            <a:endParaRPr lang="nb-NO" sz="1000" dirty="0"/>
          </a:p>
          <a:p>
            <a:r>
              <a:rPr lang="nb-NO" sz="1600" dirty="0" err="1"/>
              <a:t>Vognkart</a:t>
            </a:r>
            <a:r>
              <a:rPr lang="nb-NO" sz="1600" dirty="0"/>
              <a:t> / </a:t>
            </a:r>
            <a:r>
              <a:rPr lang="nb-NO" sz="1600" dirty="0" err="1"/>
              <a:t>chart</a:t>
            </a:r>
            <a:r>
              <a:rPr lang="nb-NO" sz="1600" dirty="0"/>
              <a:t> over </a:t>
            </a:r>
            <a:r>
              <a:rPr lang="nb-NO" sz="1600" dirty="0" err="1"/>
              <a:t>stroller</a:t>
            </a:r>
            <a:r>
              <a:rPr lang="nb-NO" sz="1600" dirty="0"/>
              <a:t> </a:t>
            </a:r>
            <a:r>
              <a:rPr lang="nb-NO" sz="1600" dirty="0" err="1"/>
              <a:t>placements</a:t>
            </a:r>
            <a:endParaRPr lang="nb-NO" sz="1600" dirty="0"/>
          </a:p>
          <a:p>
            <a:pPr lvl="1"/>
            <a:r>
              <a:rPr lang="nb-NO" sz="1600" dirty="0"/>
              <a:t>Stor hjelp for oss i en travel hverdag / Huge </a:t>
            </a:r>
            <a:r>
              <a:rPr lang="nb-NO" sz="1600" dirty="0" err="1"/>
              <a:t>help</a:t>
            </a:r>
            <a:r>
              <a:rPr lang="nb-NO" sz="1600" dirty="0"/>
              <a:t> for </a:t>
            </a:r>
            <a:r>
              <a:rPr lang="nb-NO" sz="1600" dirty="0" err="1"/>
              <a:t>us</a:t>
            </a:r>
            <a:r>
              <a:rPr lang="nb-NO" sz="1600" dirty="0"/>
              <a:t> in a </a:t>
            </a:r>
            <a:r>
              <a:rPr lang="nb-NO" sz="1600" dirty="0" err="1"/>
              <a:t>busy</a:t>
            </a:r>
            <a:r>
              <a:rPr lang="nb-NO" sz="1600" dirty="0"/>
              <a:t> </a:t>
            </a:r>
            <a:r>
              <a:rPr lang="nb-NO" sz="1600" dirty="0" err="1"/>
              <a:t>every</a:t>
            </a:r>
            <a:r>
              <a:rPr lang="nb-NO" sz="1600" dirty="0"/>
              <a:t> </a:t>
            </a:r>
            <a:r>
              <a:rPr lang="nb-NO" sz="1600" dirty="0" err="1"/>
              <a:t>day</a:t>
            </a:r>
            <a:r>
              <a:rPr lang="nb-NO" sz="1600" dirty="0"/>
              <a:t> </a:t>
            </a:r>
            <a:r>
              <a:rPr lang="nb-NO" sz="1600" dirty="0" err="1"/>
              <a:t>life</a:t>
            </a:r>
            <a:endParaRPr lang="nb-NO" sz="1600" dirty="0"/>
          </a:p>
          <a:p>
            <a:pPr lvl="1"/>
            <a:r>
              <a:rPr lang="nb-NO" sz="1600" dirty="0"/>
              <a:t>Pass på at vognen er klar, og har myggnett og regntrekk på! / Ensure </a:t>
            </a:r>
            <a:r>
              <a:rPr lang="nb-NO" sz="1600" dirty="0" err="1"/>
              <a:t>that</a:t>
            </a:r>
            <a:r>
              <a:rPr lang="nb-NO" sz="1600" dirty="0"/>
              <a:t> </a:t>
            </a:r>
            <a:r>
              <a:rPr lang="nb-NO" sz="1600" dirty="0" err="1"/>
              <a:t>the</a:t>
            </a:r>
            <a:r>
              <a:rPr lang="nb-NO" sz="1600" dirty="0"/>
              <a:t> </a:t>
            </a:r>
            <a:r>
              <a:rPr lang="nb-NO" sz="1600" dirty="0" err="1"/>
              <a:t>stroller</a:t>
            </a:r>
            <a:r>
              <a:rPr lang="nb-NO" sz="1600" dirty="0"/>
              <a:t> is </a:t>
            </a:r>
            <a:r>
              <a:rPr lang="nb-NO" sz="1600" dirty="0" err="1"/>
              <a:t>ready</a:t>
            </a:r>
            <a:r>
              <a:rPr lang="nb-NO" sz="1600" dirty="0"/>
              <a:t> </a:t>
            </a:r>
            <a:r>
              <a:rPr lang="nb-NO" sz="1600" dirty="0" err="1"/>
              <a:t>with</a:t>
            </a:r>
            <a:r>
              <a:rPr lang="nb-NO" sz="1600" dirty="0"/>
              <a:t> </a:t>
            </a:r>
            <a:r>
              <a:rPr lang="nb-NO" sz="1600" dirty="0" err="1"/>
              <a:t>mosquito</a:t>
            </a:r>
            <a:r>
              <a:rPr lang="nb-NO" sz="1600" dirty="0"/>
              <a:t> </a:t>
            </a:r>
            <a:r>
              <a:rPr lang="nb-NO" sz="1600" dirty="0" err="1"/>
              <a:t>net</a:t>
            </a:r>
            <a:r>
              <a:rPr lang="nb-NO" sz="1600" dirty="0"/>
              <a:t> and </a:t>
            </a:r>
            <a:r>
              <a:rPr lang="nb-NO" sz="1600" dirty="0" err="1"/>
              <a:t>raincover</a:t>
            </a:r>
            <a:r>
              <a:rPr lang="nb-NO" sz="1600" dirty="0"/>
              <a:t> </a:t>
            </a:r>
            <a:r>
              <a:rPr lang="nb-NO" sz="1600" dirty="0" err="1"/>
              <a:t>on</a:t>
            </a:r>
            <a:r>
              <a:rPr lang="nb-NO" sz="1600" dirty="0"/>
              <a:t>!</a:t>
            </a:r>
          </a:p>
          <a:p>
            <a:pPr marL="457200" lvl="1" indent="0">
              <a:buNone/>
            </a:pPr>
            <a:endParaRPr lang="nb-NO" sz="1600" dirty="0"/>
          </a:p>
          <a:p>
            <a:r>
              <a:rPr lang="nb-NO" sz="1600" dirty="0"/>
              <a:t>Sykdom / </a:t>
            </a:r>
            <a:r>
              <a:rPr lang="nb-NO" sz="1600" dirty="0" err="1"/>
              <a:t>sickness</a:t>
            </a:r>
            <a:endParaRPr lang="nb-NO" sz="1600" dirty="0"/>
          </a:p>
          <a:p>
            <a:pPr lvl="1"/>
            <a:r>
              <a:rPr lang="nb-NO" sz="1600" dirty="0"/>
              <a:t>Vennligst oppdater avdelingen så raskt som mulig om ditt barn er syk, gjerne informer oss om det er sykdommer som lett smitter. Husk at barnet må ha god allmenntilstand og regelen med 48 timer etter oppkast/diare før barnet kan komme i barnehagen.</a:t>
            </a:r>
          </a:p>
          <a:p>
            <a:pPr lvl="1"/>
            <a:r>
              <a:rPr lang="nb-NO" sz="1600" dirty="0" err="1"/>
              <a:t>Please</a:t>
            </a:r>
            <a:r>
              <a:rPr lang="nb-NO" sz="1600" dirty="0"/>
              <a:t> </a:t>
            </a:r>
            <a:r>
              <a:rPr lang="nb-NO" sz="1600" dirty="0" err="1"/>
              <a:t>update</a:t>
            </a:r>
            <a:r>
              <a:rPr lang="nb-NO" sz="1600" dirty="0"/>
              <a:t> </a:t>
            </a:r>
            <a:r>
              <a:rPr lang="nb-NO" sz="1600" dirty="0" err="1"/>
              <a:t>us</a:t>
            </a:r>
            <a:r>
              <a:rPr lang="nb-NO" sz="1600" dirty="0"/>
              <a:t> as </a:t>
            </a:r>
            <a:r>
              <a:rPr lang="nb-NO" sz="1600" dirty="0" err="1"/>
              <a:t>soon</a:t>
            </a:r>
            <a:r>
              <a:rPr lang="nb-NO" sz="1600" dirty="0"/>
              <a:t> as </a:t>
            </a:r>
            <a:r>
              <a:rPr lang="nb-NO" sz="1600" dirty="0" err="1"/>
              <a:t>possible</a:t>
            </a:r>
            <a:r>
              <a:rPr lang="nb-NO" sz="1600" dirty="0"/>
              <a:t> </a:t>
            </a:r>
            <a:r>
              <a:rPr lang="nb-NO" sz="1600" dirty="0" err="1"/>
              <a:t>if</a:t>
            </a:r>
            <a:r>
              <a:rPr lang="nb-NO" sz="1600" dirty="0"/>
              <a:t> </a:t>
            </a:r>
            <a:r>
              <a:rPr lang="nb-NO" sz="1600" dirty="0" err="1"/>
              <a:t>your</a:t>
            </a:r>
            <a:r>
              <a:rPr lang="nb-NO" sz="1600" dirty="0"/>
              <a:t> </a:t>
            </a:r>
            <a:r>
              <a:rPr lang="nb-NO" sz="1600" dirty="0" err="1"/>
              <a:t>child</a:t>
            </a:r>
            <a:r>
              <a:rPr lang="nb-NO" sz="1600" dirty="0"/>
              <a:t> is ill, it </a:t>
            </a:r>
            <a:r>
              <a:rPr lang="nb-NO" sz="1600" dirty="0" err="1"/>
              <a:t>will</a:t>
            </a:r>
            <a:r>
              <a:rPr lang="nb-NO" sz="1600" dirty="0"/>
              <a:t> </a:t>
            </a:r>
            <a:r>
              <a:rPr lang="nb-NO" sz="1600" dirty="0" err="1"/>
              <a:t>help</a:t>
            </a:r>
            <a:r>
              <a:rPr lang="nb-NO" sz="1600" dirty="0"/>
              <a:t> </a:t>
            </a:r>
            <a:r>
              <a:rPr lang="nb-NO" sz="1600" dirty="0" err="1"/>
              <a:t>us</a:t>
            </a:r>
            <a:r>
              <a:rPr lang="nb-NO" sz="1600" dirty="0"/>
              <a:t> </a:t>
            </a:r>
            <a:r>
              <a:rPr lang="nb-NO" sz="1600" dirty="0" err="1"/>
              <a:t>if</a:t>
            </a:r>
            <a:r>
              <a:rPr lang="nb-NO" sz="1600" dirty="0"/>
              <a:t> </a:t>
            </a:r>
            <a:r>
              <a:rPr lang="nb-NO" sz="1600" dirty="0" err="1"/>
              <a:t>you</a:t>
            </a:r>
            <a:r>
              <a:rPr lang="nb-NO" sz="1600" dirty="0"/>
              <a:t> </a:t>
            </a:r>
            <a:r>
              <a:rPr lang="nb-NO" sz="1600" dirty="0" err="1"/>
              <a:t>inform</a:t>
            </a:r>
            <a:r>
              <a:rPr lang="nb-NO" sz="1600" dirty="0"/>
              <a:t> </a:t>
            </a:r>
            <a:r>
              <a:rPr lang="nb-NO" sz="1600" dirty="0" err="1"/>
              <a:t>if</a:t>
            </a:r>
            <a:r>
              <a:rPr lang="nb-NO" sz="1600" dirty="0"/>
              <a:t> </a:t>
            </a:r>
            <a:r>
              <a:rPr lang="nb-NO" sz="1600" dirty="0" err="1"/>
              <a:t>there</a:t>
            </a:r>
            <a:r>
              <a:rPr lang="nb-NO" sz="1600" dirty="0"/>
              <a:t> </a:t>
            </a:r>
            <a:r>
              <a:rPr lang="nb-NO" sz="1600" dirty="0" err="1"/>
              <a:t>asre</a:t>
            </a:r>
            <a:r>
              <a:rPr lang="nb-NO" sz="1600" dirty="0"/>
              <a:t> </a:t>
            </a:r>
            <a:r>
              <a:rPr lang="nb-NO" sz="1600" dirty="0" err="1"/>
              <a:t>diseases</a:t>
            </a:r>
            <a:r>
              <a:rPr lang="nb-NO" sz="1600" dirty="0"/>
              <a:t> </a:t>
            </a:r>
            <a:r>
              <a:rPr lang="nb-NO" sz="1600" dirty="0" err="1"/>
              <a:t>that</a:t>
            </a:r>
            <a:r>
              <a:rPr lang="nb-NO" sz="1600" dirty="0"/>
              <a:t> </a:t>
            </a:r>
            <a:r>
              <a:rPr lang="nb-NO" sz="1600" dirty="0" err="1"/>
              <a:t>are</a:t>
            </a:r>
            <a:r>
              <a:rPr lang="nb-NO" sz="1600" dirty="0"/>
              <a:t> </a:t>
            </a:r>
            <a:r>
              <a:rPr lang="nb-NO" sz="1600" dirty="0" err="1"/>
              <a:t>easily</a:t>
            </a:r>
            <a:r>
              <a:rPr lang="nb-NO" sz="1600" dirty="0"/>
              <a:t> </a:t>
            </a:r>
            <a:r>
              <a:rPr lang="nb-NO" sz="1600" dirty="0" err="1"/>
              <a:t>contagious</a:t>
            </a:r>
            <a:r>
              <a:rPr lang="nb-NO" sz="1600" dirty="0"/>
              <a:t>. </a:t>
            </a:r>
            <a:r>
              <a:rPr lang="nb-NO" sz="1600" dirty="0" err="1"/>
              <a:t>Remember</a:t>
            </a:r>
            <a:r>
              <a:rPr lang="nb-NO" sz="1600" dirty="0"/>
              <a:t> </a:t>
            </a:r>
            <a:r>
              <a:rPr lang="nb-NO" sz="1600" dirty="0" err="1"/>
              <a:t>that</a:t>
            </a:r>
            <a:r>
              <a:rPr lang="nb-NO" sz="1600" dirty="0"/>
              <a:t> </a:t>
            </a:r>
            <a:r>
              <a:rPr lang="nb-NO" sz="1600" dirty="0" err="1"/>
              <a:t>the</a:t>
            </a:r>
            <a:r>
              <a:rPr lang="nb-NO" sz="1600" dirty="0"/>
              <a:t> </a:t>
            </a:r>
            <a:r>
              <a:rPr lang="nb-NO" sz="1600" dirty="0" err="1"/>
              <a:t>child</a:t>
            </a:r>
            <a:r>
              <a:rPr lang="nb-NO" sz="1600" dirty="0"/>
              <a:t> </a:t>
            </a:r>
            <a:r>
              <a:rPr lang="nb-NO" sz="1600" dirty="0" err="1"/>
              <a:t>needs</a:t>
            </a:r>
            <a:r>
              <a:rPr lang="nb-NO" sz="1600" dirty="0"/>
              <a:t> to have a </a:t>
            </a:r>
            <a:r>
              <a:rPr lang="nb-NO" sz="1600" dirty="0" err="1"/>
              <a:t>good</a:t>
            </a:r>
            <a:r>
              <a:rPr lang="nb-NO" sz="1600" dirty="0"/>
              <a:t> general </a:t>
            </a:r>
            <a:r>
              <a:rPr lang="nb-NO" sz="1600" dirty="0" err="1"/>
              <a:t>condition</a:t>
            </a:r>
            <a:r>
              <a:rPr lang="nb-NO" sz="1600" dirty="0"/>
              <a:t> and </a:t>
            </a:r>
            <a:r>
              <a:rPr lang="nb-NO" sz="1600" dirty="0" err="1"/>
              <a:t>the</a:t>
            </a:r>
            <a:r>
              <a:rPr lang="nb-NO" sz="1600" dirty="0"/>
              <a:t> </a:t>
            </a:r>
            <a:r>
              <a:rPr lang="nb-NO" sz="1600" dirty="0" err="1"/>
              <a:t>rule</a:t>
            </a:r>
            <a:r>
              <a:rPr lang="nb-NO" sz="1600" dirty="0"/>
              <a:t> </a:t>
            </a:r>
            <a:r>
              <a:rPr lang="nb-NO" sz="1600" dirty="0" err="1"/>
              <a:t>of</a:t>
            </a:r>
            <a:r>
              <a:rPr lang="nb-NO" sz="1600" dirty="0"/>
              <a:t> 48 </a:t>
            </a:r>
            <a:r>
              <a:rPr lang="nb-NO" sz="1600" dirty="0" err="1"/>
              <a:t>hours</a:t>
            </a:r>
            <a:r>
              <a:rPr lang="nb-NO" sz="1600" dirty="0"/>
              <a:t> </a:t>
            </a:r>
            <a:r>
              <a:rPr lang="nb-NO" sz="1600" dirty="0" err="1"/>
              <a:t>after</a:t>
            </a:r>
            <a:r>
              <a:rPr lang="nb-NO" sz="1600" dirty="0"/>
              <a:t> </a:t>
            </a:r>
            <a:r>
              <a:rPr lang="nb-NO" sz="1600" dirty="0" err="1"/>
              <a:t>vomiting</a:t>
            </a:r>
            <a:r>
              <a:rPr lang="nb-NO" sz="1600" dirty="0"/>
              <a:t>/</a:t>
            </a:r>
            <a:r>
              <a:rPr lang="nb-NO" sz="1600" dirty="0" err="1"/>
              <a:t>diarrhoea</a:t>
            </a:r>
            <a:r>
              <a:rPr lang="nb-NO" sz="1600" dirty="0"/>
              <a:t> </a:t>
            </a:r>
            <a:r>
              <a:rPr lang="nb-NO" sz="1600" dirty="0" err="1"/>
              <a:t>before</a:t>
            </a:r>
            <a:r>
              <a:rPr lang="nb-NO" sz="1600" dirty="0"/>
              <a:t> </a:t>
            </a:r>
            <a:r>
              <a:rPr lang="nb-NO" sz="1600" dirty="0" err="1"/>
              <a:t>he</a:t>
            </a:r>
            <a:r>
              <a:rPr lang="nb-NO" sz="1600" dirty="0"/>
              <a:t>/</a:t>
            </a:r>
            <a:r>
              <a:rPr lang="nb-NO" sz="1600" dirty="0" err="1"/>
              <a:t>she</a:t>
            </a:r>
            <a:r>
              <a:rPr lang="nb-NO" sz="1600" dirty="0"/>
              <a:t> </a:t>
            </a:r>
            <a:r>
              <a:rPr lang="nb-NO" sz="1600" dirty="0" err="1"/>
              <a:t>can</a:t>
            </a:r>
            <a:r>
              <a:rPr lang="nb-NO" sz="1600" dirty="0"/>
              <a:t> </a:t>
            </a:r>
            <a:r>
              <a:rPr lang="nb-NO" sz="1600" dirty="0" err="1"/>
              <a:t>return</a:t>
            </a:r>
            <a:r>
              <a:rPr lang="nb-NO" sz="1600" dirty="0"/>
              <a:t> to </a:t>
            </a:r>
            <a:r>
              <a:rPr lang="nb-NO" sz="1600" dirty="0" err="1"/>
              <a:t>kindergarten</a:t>
            </a:r>
            <a:r>
              <a:rPr lang="nb-NO" sz="1600" dirty="0"/>
              <a:t>. </a:t>
            </a:r>
          </a:p>
          <a:p>
            <a:pPr lvl="1"/>
            <a:endParaRPr lang="nb-NO" sz="1600" dirty="0"/>
          </a:p>
          <a:p>
            <a:r>
              <a:rPr lang="nb-NO" sz="1600" dirty="0"/>
              <a:t>Vennligst lukk porten / </a:t>
            </a:r>
            <a:r>
              <a:rPr lang="nb-NO" sz="1600" dirty="0" err="1"/>
              <a:t>please</a:t>
            </a:r>
            <a:r>
              <a:rPr lang="nb-NO" sz="1600" dirty="0"/>
              <a:t> </a:t>
            </a:r>
            <a:r>
              <a:rPr lang="nb-NO" sz="1600" dirty="0" err="1"/>
              <a:t>close</a:t>
            </a:r>
            <a:r>
              <a:rPr lang="nb-NO" sz="1600" dirty="0"/>
              <a:t> </a:t>
            </a:r>
            <a:r>
              <a:rPr lang="nb-NO" sz="1600" dirty="0" err="1"/>
              <a:t>the</a:t>
            </a:r>
            <a:r>
              <a:rPr lang="nb-NO" sz="1600" dirty="0"/>
              <a:t> gate</a:t>
            </a:r>
          </a:p>
          <a:p>
            <a:pPr lvl="1"/>
            <a:r>
              <a:rPr lang="nb-NO" sz="1600" dirty="0"/>
              <a:t>Pass på å alltid sette på kjetting med krok og sjekk at det ikke følger med andre barn når dere går inn/ut</a:t>
            </a:r>
          </a:p>
          <a:p>
            <a:pPr lvl="1"/>
            <a:r>
              <a:rPr lang="nb-NO" sz="1600" dirty="0"/>
              <a:t>Be sure to </a:t>
            </a:r>
            <a:r>
              <a:rPr lang="nb-NO" sz="1600" dirty="0" err="1"/>
              <a:t>always</a:t>
            </a:r>
            <a:r>
              <a:rPr lang="nb-NO" sz="1600" dirty="0"/>
              <a:t> </a:t>
            </a:r>
            <a:r>
              <a:rPr lang="nb-NO" sz="1600" dirty="0" err="1"/>
              <a:t>put</a:t>
            </a:r>
            <a:r>
              <a:rPr lang="nb-NO" sz="1600" dirty="0"/>
              <a:t> </a:t>
            </a:r>
            <a:r>
              <a:rPr lang="nb-NO" sz="1600" dirty="0" err="1"/>
              <a:t>on</a:t>
            </a:r>
            <a:r>
              <a:rPr lang="nb-NO" sz="1600" dirty="0"/>
              <a:t> </a:t>
            </a:r>
            <a:r>
              <a:rPr lang="nb-NO" sz="1600" dirty="0" err="1"/>
              <a:t>the</a:t>
            </a:r>
            <a:r>
              <a:rPr lang="nb-NO" sz="1600" dirty="0"/>
              <a:t> </a:t>
            </a:r>
            <a:r>
              <a:rPr lang="nb-NO" sz="1600" dirty="0" err="1"/>
              <a:t>chain</a:t>
            </a:r>
            <a:r>
              <a:rPr lang="nb-NO" sz="1600" dirty="0"/>
              <a:t> </a:t>
            </a:r>
            <a:r>
              <a:rPr lang="nb-NO" sz="1600" dirty="0" err="1"/>
              <a:t>with</a:t>
            </a:r>
            <a:r>
              <a:rPr lang="nb-NO" sz="1600" dirty="0"/>
              <a:t> </a:t>
            </a:r>
            <a:r>
              <a:rPr lang="nb-NO" sz="1600" dirty="0" err="1"/>
              <a:t>the</a:t>
            </a:r>
            <a:r>
              <a:rPr lang="nb-NO" sz="1600" dirty="0"/>
              <a:t> hook and </a:t>
            </a:r>
            <a:r>
              <a:rPr lang="nb-NO" sz="1600" dirty="0" err="1"/>
              <a:t>check</a:t>
            </a:r>
            <a:r>
              <a:rPr lang="nb-NO" sz="1600" dirty="0"/>
              <a:t> </a:t>
            </a:r>
            <a:r>
              <a:rPr lang="nb-NO" sz="1600" dirty="0" err="1"/>
              <a:t>that</a:t>
            </a:r>
            <a:r>
              <a:rPr lang="nb-NO" sz="1600" dirty="0"/>
              <a:t> </a:t>
            </a:r>
            <a:r>
              <a:rPr lang="nb-NO" sz="1600" dirty="0" err="1"/>
              <a:t>no</a:t>
            </a:r>
            <a:r>
              <a:rPr lang="nb-NO" sz="1600" dirty="0"/>
              <a:t> </a:t>
            </a:r>
            <a:r>
              <a:rPr lang="nb-NO" sz="1600" dirty="0" err="1"/>
              <a:t>other</a:t>
            </a:r>
            <a:r>
              <a:rPr lang="nb-NO" sz="1600" dirty="0"/>
              <a:t> </a:t>
            </a:r>
            <a:r>
              <a:rPr lang="nb-NO" sz="1600" dirty="0" err="1"/>
              <a:t>childeren</a:t>
            </a:r>
            <a:r>
              <a:rPr lang="nb-NO" sz="1600" dirty="0"/>
              <a:t> </a:t>
            </a:r>
            <a:r>
              <a:rPr lang="nb-NO" sz="1600" dirty="0" err="1"/>
              <a:t>are</a:t>
            </a:r>
            <a:r>
              <a:rPr lang="nb-NO" sz="1600" dirty="0"/>
              <a:t> </a:t>
            </a:r>
            <a:r>
              <a:rPr lang="nb-NO" sz="1600" dirty="0" err="1"/>
              <a:t>following</a:t>
            </a:r>
            <a:r>
              <a:rPr lang="nb-NO" sz="1600" dirty="0"/>
              <a:t> </a:t>
            </a:r>
            <a:r>
              <a:rPr lang="nb-NO" sz="1600" dirty="0" err="1"/>
              <a:t>you</a:t>
            </a:r>
            <a:r>
              <a:rPr lang="nb-NO" sz="1600" dirty="0"/>
              <a:t> </a:t>
            </a:r>
            <a:r>
              <a:rPr lang="nb-NO" sz="1600" dirty="0" err="1"/>
              <a:t>when</a:t>
            </a:r>
            <a:r>
              <a:rPr lang="nb-NO" sz="1600" dirty="0"/>
              <a:t> </a:t>
            </a:r>
            <a:r>
              <a:rPr lang="nb-NO" sz="1600" dirty="0" err="1"/>
              <a:t>you</a:t>
            </a:r>
            <a:r>
              <a:rPr lang="nb-NO" sz="1600" dirty="0"/>
              <a:t> </a:t>
            </a:r>
            <a:r>
              <a:rPr lang="nb-NO" sz="1600" dirty="0" err="1"/>
              <a:t>leave</a:t>
            </a:r>
            <a:r>
              <a:rPr lang="nb-NO" sz="1600" dirty="0"/>
              <a:t>. </a:t>
            </a:r>
          </a:p>
          <a:p>
            <a:endParaRPr lang="nb-NO" sz="1000" dirty="0"/>
          </a:p>
          <a:p>
            <a:pPr marL="457200" lvl="1" indent="0">
              <a:buNone/>
            </a:pPr>
            <a:endParaRPr lang="nb-NO" sz="1000" dirty="0"/>
          </a:p>
          <a:p>
            <a:pPr marL="457200" lvl="1" indent="0">
              <a:buNone/>
            </a:pPr>
            <a:endParaRPr lang="nb-NO" sz="1000" dirty="0"/>
          </a:p>
        </p:txBody>
      </p:sp>
      <p:sp>
        <p:nvSpPr>
          <p:cNvPr id="5" name="Rectangle 2">
            <a:extLst>
              <a:ext uri="{FF2B5EF4-FFF2-40B4-BE49-F238E27FC236}">
                <a16:creationId xmlns:a16="http://schemas.microsoft.com/office/drawing/2014/main" id="{B5714364-C99A-9AC9-16CE-74D5FC4845C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59F53B76-A000-E2F2-CDA0-D5E5E18F07DA}"/>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pic>
        <p:nvPicPr>
          <p:cNvPr id="1031" name="Picture 7" descr="BM MOBILFRI SONE 20x29cm - SKILT - Barnehageprofil.no v/Capricorn Equipment  AS">
            <a:extLst>
              <a:ext uri="{FF2B5EF4-FFF2-40B4-BE49-F238E27FC236}">
                <a16:creationId xmlns:a16="http://schemas.microsoft.com/office/drawing/2014/main" id="{73DB3AE8-F989-CBAA-848B-D60BB988B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718" y="141555"/>
            <a:ext cx="2301240" cy="230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2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37D55AA-B43B-52C9-8083-DE877EE99C98}"/>
              </a:ext>
            </a:extLst>
          </p:cNvPr>
          <p:cNvSpPr>
            <a:spLocks noGrp="1"/>
          </p:cNvSpPr>
          <p:nvPr>
            <p:ph type="title"/>
          </p:nvPr>
        </p:nvSpPr>
        <p:spPr>
          <a:xfrm>
            <a:off x="838200" y="365125"/>
            <a:ext cx="10515600" cy="1325563"/>
          </a:xfrm>
        </p:spPr>
        <p:txBody>
          <a:bodyPr>
            <a:normAutofit/>
          </a:bodyPr>
          <a:lstStyle/>
          <a:p>
            <a:r>
              <a:rPr lang="nb-NO" sz="3400" dirty="0"/>
              <a:t>Ressursteam (RT)  og tverrfaglig barnehageteam (TBT)</a:t>
            </a:r>
            <a:br>
              <a:rPr lang="nb-NO" sz="3400" dirty="0"/>
            </a:br>
            <a:endParaRPr lang="nb-NO" sz="3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4E0DBBE3-A526-3289-E1CF-39A2B1F4370E}"/>
              </a:ext>
            </a:extLst>
          </p:cNvPr>
          <p:cNvSpPr>
            <a:spLocks noGrp="1"/>
          </p:cNvSpPr>
          <p:nvPr>
            <p:ph idx="1"/>
          </p:nvPr>
        </p:nvSpPr>
        <p:spPr>
          <a:xfrm>
            <a:off x="838200" y="1929384"/>
            <a:ext cx="10515600" cy="4251960"/>
          </a:xfrm>
        </p:spPr>
        <p:txBody>
          <a:bodyPr>
            <a:normAutofit/>
          </a:bodyPr>
          <a:lstStyle/>
          <a:p>
            <a:r>
              <a:rPr lang="nb-NO" sz="2200"/>
              <a:t>Målet med RT og TBT er å gi barnehagene veiledning og støtte, for å bidra til at barn og barnegrupper som trenger ekstra støtte får den hjelpen de trenger så tidlig som mulig. </a:t>
            </a:r>
          </a:p>
          <a:p>
            <a:r>
              <a:rPr lang="nb-NO" sz="2200"/>
              <a:t>The aim of RT and TBT are to offer kindergardens guidance and support, to help ensure that children and groups of children who needs extra support get the help they need as early as possible. </a:t>
            </a:r>
          </a:p>
          <a:p>
            <a:endParaRPr lang="nb-NO" sz="2200"/>
          </a:p>
          <a:p>
            <a:r>
              <a:rPr lang="nb-NO" sz="2200"/>
              <a:t>Foreldre kan selv ta kontakt med barnehagen om de ønsker veiledning i TBT angående sitt barn. </a:t>
            </a:r>
          </a:p>
          <a:p>
            <a:r>
              <a:rPr lang="nb-NO" sz="2200"/>
              <a:t>Parents can contact the kindergarten themselves if they want guidance in TBT regarding their child. </a:t>
            </a:r>
          </a:p>
          <a:p>
            <a:endParaRPr lang="nb-NO" sz="2200"/>
          </a:p>
          <a:p>
            <a:endParaRPr lang="nb-NO" sz="2200"/>
          </a:p>
          <a:p>
            <a:endParaRPr lang="nb-NO" sz="2200"/>
          </a:p>
        </p:txBody>
      </p:sp>
    </p:spTree>
    <p:extLst>
      <p:ext uri="{BB962C8B-B14F-4D97-AF65-F5344CB8AC3E}">
        <p14:creationId xmlns:p14="http://schemas.microsoft.com/office/powerpoint/2010/main" val="63555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F502DEC-D99B-CACD-0B2C-6F6B39431330}"/>
              </a:ext>
            </a:extLst>
          </p:cNvPr>
          <p:cNvSpPr>
            <a:spLocks noGrp="1"/>
          </p:cNvSpPr>
          <p:nvPr>
            <p:ph type="title"/>
          </p:nvPr>
        </p:nvSpPr>
        <p:spPr>
          <a:xfrm>
            <a:off x="838200" y="365125"/>
            <a:ext cx="10515600" cy="1325563"/>
          </a:xfrm>
        </p:spPr>
        <p:txBody>
          <a:bodyPr>
            <a:normAutofit/>
          </a:bodyPr>
          <a:lstStyle/>
          <a:p>
            <a:r>
              <a:rPr lang="nb-NO" sz="5400"/>
              <a:t>Dagsrytmen på liten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4126590-30F4-75D4-3E4F-BD2E85F8700E}"/>
              </a:ext>
            </a:extLst>
          </p:cNvPr>
          <p:cNvSpPr>
            <a:spLocks noGrp="1"/>
          </p:cNvSpPr>
          <p:nvPr>
            <p:ph idx="1"/>
          </p:nvPr>
        </p:nvSpPr>
        <p:spPr>
          <a:xfrm>
            <a:off x="838200" y="1929384"/>
            <a:ext cx="10515600" cy="4251960"/>
          </a:xfrm>
        </p:spPr>
        <p:txBody>
          <a:bodyPr>
            <a:normAutofit/>
          </a:bodyPr>
          <a:lstStyle/>
          <a:p>
            <a:pPr marL="0" indent="0">
              <a:buNone/>
            </a:pPr>
            <a:r>
              <a:rPr lang="nb-NO" sz="2200"/>
              <a:t>07.30 Barnehagen åpner / Kindergarten open</a:t>
            </a:r>
          </a:p>
          <a:p>
            <a:pPr marL="0" indent="0">
              <a:buNone/>
            </a:pPr>
            <a:r>
              <a:rPr lang="nb-NO" sz="2200"/>
              <a:t>08.30 Frokost – lever gjerne før eller etter / Breakfast, please deliver before or after</a:t>
            </a:r>
          </a:p>
          <a:p>
            <a:pPr marL="0" indent="0">
              <a:buNone/>
            </a:pPr>
            <a:r>
              <a:rPr lang="nb-NO" sz="2200"/>
              <a:t>09.00 – 11.00 Aktiviteter inne/ute / Activities inside or outdoors</a:t>
            </a:r>
          </a:p>
          <a:p>
            <a:pPr marL="0" indent="0">
              <a:buNone/>
            </a:pPr>
            <a:r>
              <a:rPr lang="nb-NO" sz="2200"/>
              <a:t>11.00 Lunsj / Lunch</a:t>
            </a:r>
          </a:p>
          <a:p>
            <a:pPr marL="0" indent="0">
              <a:buNone/>
            </a:pPr>
            <a:r>
              <a:rPr lang="nb-NO" sz="2200"/>
              <a:t>11.30 – 14.00 Sovetid og inneaktiviteter / Naptime and activities inside</a:t>
            </a:r>
          </a:p>
          <a:p>
            <a:pPr marL="0" indent="0">
              <a:buNone/>
            </a:pPr>
            <a:r>
              <a:rPr lang="nb-NO" sz="2200"/>
              <a:t>14.00 Senlunsj / meal with fruits</a:t>
            </a:r>
          </a:p>
          <a:p>
            <a:pPr marL="0" indent="0">
              <a:buNone/>
            </a:pPr>
            <a:r>
              <a:rPr lang="nb-NO" sz="2200"/>
              <a:t>14.30 – 16.30 Aktiviteter inne/ute / Activities inside or outdoors</a:t>
            </a:r>
          </a:p>
        </p:txBody>
      </p:sp>
      <p:pic>
        <p:nvPicPr>
          <p:cNvPr id="5" name="Bilde 4" descr="Et bilde som inneholder vegg, innendørs, tekst, tegning&#10;&#10;Automatisk generert beskrivelse">
            <a:extLst>
              <a:ext uri="{FF2B5EF4-FFF2-40B4-BE49-F238E27FC236}">
                <a16:creationId xmlns:a16="http://schemas.microsoft.com/office/drawing/2014/main" id="{DDCA29A2-EE3E-369B-9FB2-7BDB5B6798B9}"/>
              </a:ext>
            </a:extLst>
          </p:cNvPr>
          <p:cNvPicPr>
            <a:picLocks noChangeAspect="1"/>
          </p:cNvPicPr>
          <p:nvPr/>
        </p:nvPicPr>
        <p:blipFill rotWithShape="1">
          <a:blip r:embed="rId2">
            <a:extLst>
              <a:ext uri="{28A0092B-C50C-407E-A947-70E740481C1C}">
                <a14:useLocalDpi xmlns:a14="http://schemas.microsoft.com/office/drawing/2010/main" val="0"/>
              </a:ext>
            </a:extLst>
          </a:blip>
          <a:srcRect t="32444" b="43556"/>
          <a:stretch/>
        </p:blipFill>
        <p:spPr>
          <a:xfrm>
            <a:off x="1117600" y="4873752"/>
            <a:ext cx="9144000" cy="1645920"/>
          </a:xfrm>
          <a:prstGeom prst="rect">
            <a:avLst/>
          </a:prstGeom>
        </p:spPr>
      </p:pic>
      <p:pic>
        <p:nvPicPr>
          <p:cNvPr id="7" name="Bilde 6" descr="Et bilde som inneholder tekst, Papirprodukt, papir, innendørs&#10;&#10;Automatisk generert beskrivelse">
            <a:extLst>
              <a:ext uri="{FF2B5EF4-FFF2-40B4-BE49-F238E27FC236}">
                <a16:creationId xmlns:a16="http://schemas.microsoft.com/office/drawing/2014/main" id="{6B6BD2B9-64C5-5BFE-B0EF-A21CCCC46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581140" y="444976"/>
            <a:ext cx="1554480" cy="1165860"/>
          </a:xfrm>
          <a:prstGeom prst="rect">
            <a:avLst/>
          </a:prstGeom>
        </p:spPr>
      </p:pic>
      <p:pic>
        <p:nvPicPr>
          <p:cNvPr id="11" name="Bilde 10" descr="Et bilde som inneholder tekst, Post-it-lapp, kontorrekvisitter, håndskrift&#10;&#10;Automatisk generert beskrivelse">
            <a:extLst>
              <a:ext uri="{FF2B5EF4-FFF2-40B4-BE49-F238E27FC236}">
                <a16:creationId xmlns:a16="http://schemas.microsoft.com/office/drawing/2014/main" id="{F6D877DB-58D8-42BB-E8BF-16D901A61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916164" y="444977"/>
            <a:ext cx="1554483" cy="1165862"/>
          </a:xfrm>
          <a:prstGeom prst="rect">
            <a:avLst/>
          </a:prstGeom>
        </p:spPr>
      </p:pic>
    </p:spTree>
    <p:extLst>
      <p:ext uri="{BB962C8B-B14F-4D97-AF65-F5344CB8AC3E}">
        <p14:creationId xmlns:p14="http://schemas.microsoft.com/office/powerpoint/2010/main" val="302138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410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D180E26D-1712-1173-86B8-9AA723AC33B3}"/>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4200" kern="1200" dirty="0" err="1">
                <a:solidFill>
                  <a:schemeClr val="tx1"/>
                </a:solidFill>
                <a:latin typeface="+mj-lt"/>
                <a:ea typeface="+mj-ea"/>
                <a:cs typeface="+mj-cs"/>
              </a:rPr>
              <a:t>Tilvenning</a:t>
            </a:r>
            <a:r>
              <a:rPr lang="en-US" sz="4200" kern="1200" dirty="0">
                <a:solidFill>
                  <a:schemeClr val="tx1"/>
                </a:solidFill>
                <a:latin typeface="+mj-lt"/>
                <a:ea typeface="+mj-ea"/>
                <a:cs typeface="+mj-cs"/>
              </a:rPr>
              <a:t> / </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period of adaption</a:t>
            </a:r>
          </a:p>
        </p:txBody>
      </p:sp>
      <p:sp>
        <p:nvSpPr>
          <p:cNvPr id="410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C4257622-AF05-3171-53E3-BF8BC52CB599}"/>
              </a:ext>
            </a:extLst>
          </p:cNvPr>
          <p:cNvSpPr>
            <a:spLocks noGrp="1"/>
          </p:cNvSpPr>
          <p:nvPr>
            <p:ph idx="4294967295"/>
          </p:nvPr>
        </p:nvSpPr>
        <p:spPr>
          <a:xfrm>
            <a:off x="630936" y="2660904"/>
            <a:ext cx="4818888" cy="3547872"/>
          </a:xfrm>
        </p:spPr>
        <p:txBody>
          <a:bodyPr vert="horz" lIns="91440" tIns="45720" rIns="91440" bIns="45720" rtlCol="0" anchor="t">
            <a:normAutofit/>
          </a:bodyPr>
          <a:lstStyle/>
          <a:p>
            <a:pPr marL="0" indent="0">
              <a:buNone/>
            </a:pPr>
            <a:endParaRPr lang="en-US" sz="2000" dirty="0"/>
          </a:p>
          <a:p>
            <a:pPr lvl="1"/>
            <a:r>
              <a:rPr lang="en-US" sz="2000" dirty="0" err="1"/>
              <a:t>På</a:t>
            </a:r>
            <a:r>
              <a:rPr lang="en-US" sz="2000" dirty="0"/>
              <a:t> </a:t>
            </a:r>
            <a:r>
              <a:rPr lang="en-US" sz="2000" dirty="0" err="1"/>
              <a:t>Svane</a:t>
            </a:r>
            <a:r>
              <a:rPr lang="en-US" sz="2000" dirty="0"/>
              <a:t> er det </a:t>
            </a:r>
            <a:r>
              <a:rPr lang="en-US" sz="2000" dirty="0" err="1"/>
              <a:t>i</a:t>
            </a:r>
            <a:r>
              <a:rPr lang="en-US" sz="2000" dirty="0"/>
              <a:t> </a:t>
            </a:r>
            <a:r>
              <a:rPr lang="en-US" sz="2000" dirty="0" err="1"/>
              <a:t>år</a:t>
            </a:r>
            <a:r>
              <a:rPr lang="en-US" sz="2000" dirty="0"/>
              <a:t> 11 nye barn, </a:t>
            </a:r>
            <a:r>
              <a:rPr lang="en-US" sz="2000" dirty="0" err="1"/>
              <a:t>så</a:t>
            </a:r>
            <a:r>
              <a:rPr lang="en-US" sz="2000" dirty="0"/>
              <a:t> </a:t>
            </a:r>
            <a:r>
              <a:rPr lang="en-US" sz="2000" dirty="0" err="1"/>
              <a:t>nå</a:t>
            </a:r>
            <a:r>
              <a:rPr lang="en-US" sz="2000" dirty="0"/>
              <a:t> er det fem 2 </a:t>
            </a:r>
            <a:r>
              <a:rPr lang="en-US" sz="2000" dirty="0" err="1"/>
              <a:t>åringer</a:t>
            </a:r>
            <a:r>
              <a:rPr lang="en-US" sz="2000" dirty="0"/>
              <a:t> </a:t>
            </a:r>
            <a:r>
              <a:rPr lang="en-US" sz="2000" dirty="0" err="1"/>
              <a:t>og</a:t>
            </a:r>
            <a:r>
              <a:rPr lang="en-US" sz="2000" dirty="0"/>
              <a:t> </a:t>
            </a:r>
            <a:r>
              <a:rPr lang="en-US" sz="2000" dirty="0" err="1"/>
              <a:t>åtte</a:t>
            </a:r>
            <a:r>
              <a:rPr lang="en-US" sz="2000" dirty="0"/>
              <a:t> barn </a:t>
            </a:r>
            <a:r>
              <a:rPr lang="en-US" sz="2000" dirty="0" err="1"/>
              <a:t>på</a:t>
            </a:r>
            <a:r>
              <a:rPr lang="en-US" sz="2000" dirty="0"/>
              <a:t> </a:t>
            </a:r>
            <a:r>
              <a:rPr lang="en-US" sz="2000" dirty="0" err="1"/>
              <a:t>ett</a:t>
            </a:r>
            <a:r>
              <a:rPr lang="en-US" sz="2000" dirty="0"/>
              <a:t> </a:t>
            </a:r>
            <a:r>
              <a:rPr lang="en-US" sz="2000" dirty="0" err="1"/>
              <a:t>år</a:t>
            </a:r>
            <a:r>
              <a:rPr lang="en-US" sz="2000" dirty="0"/>
              <a:t> / </a:t>
            </a:r>
            <a:r>
              <a:rPr lang="en-US" sz="2000" dirty="0" err="1"/>
              <a:t>Svane</a:t>
            </a:r>
            <a:r>
              <a:rPr lang="en-US" sz="2000" dirty="0"/>
              <a:t> have this year 11 new children, and there are now five two year olds and eight one year olds.</a:t>
            </a:r>
          </a:p>
          <a:p>
            <a:pPr lvl="1"/>
            <a:r>
              <a:rPr lang="en-US" sz="2000" dirty="0" err="1"/>
              <a:t>På</a:t>
            </a:r>
            <a:r>
              <a:rPr lang="en-US" sz="2000" dirty="0"/>
              <a:t> And er det </a:t>
            </a:r>
            <a:r>
              <a:rPr lang="en-US" sz="2000" dirty="0" err="1"/>
              <a:t>i</a:t>
            </a:r>
            <a:r>
              <a:rPr lang="en-US" sz="2000" dirty="0"/>
              <a:t> </a:t>
            </a:r>
            <a:r>
              <a:rPr lang="en-US" sz="2000" dirty="0" err="1"/>
              <a:t>år</a:t>
            </a:r>
            <a:r>
              <a:rPr lang="en-US" sz="2000" dirty="0"/>
              <a:t> to nye </a:t>
            </a:r>
            <a:r>
              <a:rPr lang="en-US" sz="2000" dirty="0" err="1"/>
              <a:t>ettåringer</a:t>
            </a:r>
            <a:r>
              <a:rPr lang="en-US" sz="2000" dirty="0"/>
              <a:t>, </a:t>
            </a:r>
            <a:r>
              <a:rPr lang="en-US" sz="2000" dirty="0" err="1"/>
              <a:t>og</a:t>
            </a:r>
            <a:r>
              <a:rPr lang="en-US" sz="2000" dirty="0"/>
              <a:t> de </a:t>
            </a:r>
            <a:r>
              <a:rPr lang="en-US" sz="2000" dirty="0" err="1"/>
              <a:t>resterende</a:t>
            </a:r>
            <a:r>
              <a:rPr lang="en-US" sz="2000" dirty="0"/>
              <a:t> </a:t>
            </a:r>
            <a:r>
              <a:rPr lang="en-US" sz="2000" dirty="0" err="1"/>
              <a:t>åtte</a:t>
            </a:r>
            <a:r>
              <a:rPr lang="en-US" sz="2000" dirty="0"/>
              <a:t> </a:t>
            </a:r>
            <a:r>
              <a:rPr lang="en-US" sz="2000" dirty="0" err="1"/>
              <a:t>barna</a:t>
            </a:r>
            <a:r>
              <a:rPr lang="en-US" sz="2000" dirty="0"/>
              <a:t> er 2 </a:t>
            </a:r>
            <a:r>
              <a:rPr lang="en-US" sz="2000" dirty="0" err="1"/>
              <a:t>år</a:t>
            </a:r>
            <a:r>
              <a:rPr lang="en-US" sz="2000" dirty="0"/>
              <a:t> / And have two new children that are one year, the other eight are two years old.</a:t>
            </a:r>
          </a:p>
          <a:p>
            <a:pPr lvl="1"/>
            <a:endParaRPr lang="en-US" sz="2000" dirty="0"/>
          </a:p>
        </p:txBody>
      </p:sp>
    </p:spTree>
    <p:extLst>
      <p:ext uri="{BB962C8B-B14F-4D97-AF65-F5344CB8AC3E}">
        <p14:creationId xmlns:p14="http://schemas.microsoft.com/office/powerpoint/2010/main" val="415126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tel 7">
            <a:extLst>
              <a:ext uri="{FF2B5EF4-FFF2-40B4-BE49-F238E27FC236}">
                <a16:creationId xmlns:a16="http://schemas.microsoft.com/office/drawing/2014/main" id="{E6E15176-0221-99F6-5313-2832F7699611}"/>
              </a:ext>
            </a:extLst>
          </p:cNvPr>
          <p:cNvSpPr>
            <a:spLocks noGrp="1"/>
          </p:cNvSpPr>
          <p:nvPr>
            <p:ph type="title"/>
          </p:nvPr>
        </p:nvSpPr>
        <p:spPr>
          <a:xfrm>
            <a:off x="640080" y="4777739"/>
            <a:ext cx="3418990" cy="1412119"/>
          </a:xfrm>
        </p:spPr>
        <p:txBody>
          <a:bodyPr vert="horz" lIns="91440" tIns="45720" rIns="91440" bIns="45720" rtlCol="0" anchor="ctr">
            <a:normAutofit/>
          </a:bodyPr>
          <a:lstStyle/>
          <a:p>
            <a:r>
              <a:rPr lang="en-US" sz="4800" dirty="0"/>
              <a:t>Tur / Trip</a:t>
            </a:r>
          </a:p>
        </p:txBody>
      </p:sp>
      <p:sp>
        <p:nvSpPr>
          <p:cNvPr id="2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Sylinder 4">
            <a:extLst>
              <a:ext uri="{FF2B5EF4-FFF2-40B4-BE49-F238E27FC236}">
                <a16:creationId xmlns:a16="http://schemas.microsoft.com/office/drawing/2014/main" id="{63197254-D8B3-E2C2-A8F0-73437B8EC488}"/>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000" dirty="0"/>
          </a:p>
          <a:p>
            <a:pPr lvl="1" indent="-228600">
              <a:lnSpc>
                <a:spcPct val="90000"/>
              </a:lnSpc>
              <a:spcAft>
                <a:spcPts val="600"/>
              </a:spcAft>
              <a:buFont typeface="Arial" panose="020B0604020202020204" pitchFamily="34" charset="0"/>
              <a:buChar char="•"/>
            </a:pPr>
            <a:r>
              <a:rPr lang="en-US" sz="1000" dirty="0" err="1"/>
              <a:t>Fokus</a:t>
            </a:r>
            <a:r>
              <a:rPr lang="en-US" sz="1000" dirty="0"/>
              <a:t> </a:t>
            </a:r>
            <a:r>
              <a:rPr lang="en-US" sz="1000" dirty="0" err="1"/>
              <a:t>på</a:t>
            </a:r>
            <a:r>
              <a:rPr lang="en-US" sz="1000" dirty="0"/>
              <a:t> at </a:t>
            </a:r>
            <a:r>
              <a:rPr lang="en-US" sz="1000" dirty="0" err="1"/>
              <a:t>toåringene</a:t>
            </a:r>
            <a:r>
              <a:rPr lang="en-US" sz="1000" dirty="0"/>
              <a:t> </a:t>
            </a:r>
            <a:r>
              <a:rPr lang="en-US" sz="1000" dirty="0" err="1"/>
              <a:t>går</a:t>
            </a:r>
            <a:r>
              <a:rPr lang="en-US" sz="1000" dirty="0"/>
              <a:t> tur </a:t>
            </a:r>
            <a:r>
              <a:rPr lang="en-US" sz="1000" dirty="0" err="1"/>
              <a:t>i</a:t>
            </a:r>
            <a:r>
              <a:rPr lang="en-US" sz="1000" dirty="0"/>
              <a:t> </a:t>
            </a:r>
            <a:r>
              <a:rPr lang="en-US" sz="1000" dirty="0" err="1"/>
              <a:t>nærområdet</a:t>
            </a:r>
            <a:r>
              <a:rPr lang="en-US" sz="1000" dirty="0"/>
              <a:t> / Focus on trips in areas nearby with the two year olds. </a:t>
            </a:r>
          </a:p>
          <a:p>
            <a:pPr lvl="1" indent="-228600">
              <a:lnSpc>
                <a:spcPct val="90000"/>
              </a:lnSpc>
              <a:spcAft>
                <a:spcPts val="600"/>
              </a:spcAft>
              <a:buFont typeface="Arial" panose="020B0604020202020204" pitchFamily="34" charset="0"/>
              <a:buChar char="•"/>
            </a:pPr>
            <a:r>
              <a:rPr lang="en-US" sz="1000" dirty="0" err="1"/>
              <a:t>Avhenger</a:t>
            </a:r>
            <a:r>
              <a:rPr lang="en-US" sz="1000" dirty="0"/>
              <a:t> av </a:t>
            </a:r>
            <a:r>
              <a:rPr lang="en-US" sz="1000" dirty="0" err="1"/>
              <a:t>hvor</a:t>
            </a:r>
            <a:r>
              <a:rPr lang="en-US" sz="1000" dirty="0"/>
              <a:t> </a:t>
            </a:r>
            <a:r>
              <a:rPr lang="en-US" sz="1000" dirty="0" err="1"/>
              <a:t>trygge</a:t>
            </a:r>
            <a:r>
              <a:rPr lang="en-US" sz="1000" dirty="0"/>
              <a:t> </a:t>
            </a:r>
            <a:r>
              <a:rPr lang="en-US" sz="1000" dirty="0" err="1"/>
              <a:t>barna</a:t>
            </a:r>
            <a:r>
              <a:rPr lang="en-US" sz="1000" dirty="0"/>
              <a:t> er </a:t>
            </a:r>
            <a:r>
              <a:rPr lang="en-US" sz="1000" dirty="0" err="1"/>
              <a:t>nå</a:t>
            </a:r>
            <a:r>
              <a:rPr lang="en-US" sz="1000" dirty="0"/>
              <a:t> </a:t>
            </a:r>
            <a:r>
              <a:rPr lang="en-US" sz="1000" dirty="0" err="1"/>
              <a:t>i</a:t>
            </a:r>
            <a:r>
              <a:rPr lang="en-US" sz="1000" dirty="0"/>
              <a:t> </a:t>
            </a:r>
            <a:r>
              <a:rPr lang="en-US" sz="1000" dirty="0" err="1"/>
              <a:t>startfasen</a:t>
            </a:r>
            <a:r>
              <a:rPr lang="en-US" sz="1000" dirty="0"/>
              <a:t> / Depending on how secure the children are now in the beginning</a:t>
            </a:r>
          </a:p>
          <a:p>
            <a:pPr lvl="1" indent="-228600">
              <a:lnSpc>
                <a:spcPct val="90000"/>
              </a:lnSpc>
              <a:spcAft>
                <a:spcPts val="600"/>
              </a:spcAft>
              <a:buFont typeface="Arial" panose="020B0604020202020204" pitchFamily="34" charset="0"/>
              <a:buChar char="•"/>
            </a:pPr>
            <a:r>
              <a:rPr lang="en-US" sz="1000" dirty="0" err="1"/>
              <a:t>Utvikle</a:t>
            </a:r>
            <a:r>
              <a:rPr lang="en-US" sz="1000" dirty="0"/>
              <a:t> </a:t>
            </a:r>
            <a:r>
              <a:rPr lang="en-US" sz="1000" dirty="0" err="1"/>
              <a:t>gode</a:t>
            </a:r>
            <a:r>
              <a:rPr lang="en-US" sz="1000" dirty="0"/>
              <a:t> </a:t>
            </a:r>
            <a:r>
              <a:rPr lang="en-US" sz="1000" dirty="0" err="1"/>
              <a:t>turrutiner</a:t>
            </a:r>
            <a:r>
              <a:rPr lang="en-US" sz="1000" dirty="0"/>
              <a:t> </a:t>
            </a:r>
            <a:r>
              <a:rPr lang="en-US" sz="1000" dirty="0" err="1"/>
              <a:t>og</a:t>
            </a:r>
            <a:r>
              <a:rPr lang="en-US" sz="1000" dirty="0"/>
              <a:t> </a:t>
            </a:r>
            <a:r>
              <a:rPr lang="en-US" sz="1000" dirty="0" err="1"/>
              <a:t>fellesskapsopplevelser</a:t>
            </a:r>
            <a:r>
              <a:rPr lang="en-US" sz="1000" dirty="0"/>
              <a:t> / Develop good </a:t>
            </a:r>
            <a:r>
              <a:rPr lang="en-US" sz="1000" dirty="0" err="1"/>
              <a:t>rutines</a:t>
            </a:r>
            <a:r>
              <a:rPr lang="en-US" sz="1000" dirty="0"/>
              <a:t> for going on trips and to give them community experiences. </a:t>
            </a:r>
          </a:p>
          <a:p>
            <a:pPr lvl="1" indent="-228600">
              <a:lnSpc>
                <a:spcPct val="90000"/>
              </a:lnSpc>
              <a:spcAft>
                <a:spcPts val="600"/>
              </a:spcAft>
              <a:buFont typeface="Arial" panose="020B0604020202020204" pitchFamily="34" charset="0"/>
              <a:buChar char="•"/>
            </a:pPr>
            <a:r>
              <a:rPr lang="en-US" sz="1000" dirty="0" err="1"/>
              <a:t>Avdelingene</a:t>
            </a:r>
            <a:r>
              <a:rPr lang="en-US" sz="1000" dirty="0"/>
              <a:t> </a:t>
            </a:r>
            <a:r>
              <a:rPr lang="en-US" sz="1000" dirty="0" err="1"/>
              <a:t>går</a:t>
            </a:r>
            <a:r>
              <a:rPr lang="en-US" sz="1000" dirty="0"/>
              <a:t> </a:t>
            </a:r>
            <a:r>
              <a:rPr lang="en-US" sz="1000" dirty="0" err="1"/>
              <a:t>på</a:t>
            </a:r>
            <a:r>
              <a:rPr lang="en-US" sz="1000" dirty="0"/>
              <a:t> tur </a:t>
            </a:r>
            <a:r>
              <a:rPr lang="en-US" sz="1000" dirty="0" err="1"/>
              <a:t>sammen</a:t>
            </a:r>
            <a:r>
              <a:rPr lang="en-US" sz="1000" dirty="0"/>
              <a:t> / </a:t>
            </a:r>
            <a:r>
              <a:rPr lang="en-US" sz="1000" dirty="0" err="1"/>
              <a:t>Svane</a:t>
            </a:r>
            <a:r>
              <a:rPr lang="en-US" sz="1000" dirty="0"/>
              <a:t> and </a:t>
            </a:r>
            <a:r>
              <a:rPr lang="en-US" sz="1000" dirty="0" err="1"/>
              <a:t>And</a:t>
            </a:r>
            <a:r>
              <a:rPr lang="en-US" sz="1000" dirty="0"/>
              <a:t> will go on trips together</a:t>
            </a:r>
          </a:p>
          <a:p>
            <a:pPr lvl="1" indent="-228600">
              <a:lnSpc>
                <a:spcPct val="90000"/>
              </a:lnSpc>
              <a:spcAft>
                <a:spcPts val="600"/>
              </a:spcAft>
              <a:buFont typeface="Arial" panose="020B0604020202020204" pitchFamily="34" charset="0"/>
              <a:buChar char="•"/>
            </a:pPr>
            <a:endParaRPr lang="en-US" sz="1000" dirty="0"/>
          </a:p>
          <a:p>
            <a:pPr lvl="1" indent="-2286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153073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tel 6">
            <a:extLst>
              <a:ext uri="{FF2B5EF4-FFF2-40B4-BE49-F238E27FC236}">
                <a16:creationId xmlns:a16="http://schemas.microsoft.com/office/drawing/2014/main" id="{AEA0C468-BD2A-DE53-AB8A-32AB5713F78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Språkarbeid /  Language skills</a:t>
            </a:r>
            <a:endParaRPr lang="en-US" sz="5400" dirty="0"/>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F562C1F-C353-D6B7-CEBC-AA356AE66E86}"/>
              </a:ext>
            </a:extLst>
          </p:cNvPr>
          <p:cNvSpPr>
            <a:spLocks noGrp="1"/>
          </p:cNvSpPr>
          <p:nvPr>
            <p:ph idx="4294967295"/>
          </p:nvPr>
        </p:nvSpPr>
        <p:spPr>
          <a:xfrm>
            <a:off x="640080" y="2872899"/>
            <a:ext cx="4243589" cy="3320668"/>
          </a:xfrm>
        </p:spPr>
        <p:txBody>
          <a:bodyPr vert="horz" lIns="91440" tIns="45720" rIns="91440" bIns="45720" rtlCol="0">
            <a:normAutofit/>
          </a:bodyPr>
          <a:lstStyle/>
          <a:p>
            <a:pPr lvl="1"/>
            <a:r>
              <a:rPr lang="en-US" sz="1500"/>
              <a:t>Bildestøtte brukes aktivt gjennom hverdagen for språkstøtte, både dagsplan og mobil dagsplan / Pictures are used throughout the day, both plan for the day and a mobile version.</a:t>
            </a:r>
          </a:p>
          <a:p>
            <a:pPr lvl="1"/>
            <a:r>
              <a:rPr lang="en-US" sz="1500"/>
              <a:t>I temaarbeid brukes bilder og konkreter / When working with a theme we use pictures and concretes</a:t>
            </a:r>
          </a:p>
          <a:p>
            <a:pPr lvl="1"/>
            <a:r>
              <a:rPr lang="en-US" sz="1500"/>
              <a:t>Små grupper for å sikre barnas muligheter til medvirkning. Vi vet at små barn lærer best i små grupper hvor de er trygge. / Small groups of children ensure their abilities to contribute. We know that children learn better when they are in smaller groups. </a:t>
            </a:r>
            <a:endParaRPr lang="en-US" sz="1500" dirty="0"/>
          </a:p>
        </p:txBody>
      </p:sp>
    </p:spTree>
    <p:extLst>
      <p:ext uri="{BB962C8B-B14F-4D97-AF65-F5344CB8AC3E}">
        <p14:creationId xmlns:p14="http://schemas.microsoft.com/office/powerpoint/2010/main" val="239974093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3210</TotalTime>
  <Words>964</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13</vt:i4>
      </vt:variant>
    </vt:vector>
  </HeadingPairs>
  <TitlesOfParts>
    <vt:vector size="17" baseType="lpstr">
      <vt:lpstr>Arial</vt:lpstr>
      <vt:lpstr>Calibri</vt:lpstr>
      <vt:lpstr>Calibri Light</vt:lpstr>
      <vt:lpstr>Office-tema</vt:lpstr>
      <vt:lpstr>Velkommen til foreldremøte på Svane og And</vt:lpstr>
      <vt:lpstr>Svane</vt:lpstr>
      <vt:lpstr>And</vt:lpstr>
      <vt:lpstr>Informasjon / information</vt:lpstr>
      <vt:lpstr>Ressursteam (RT)  og tverrfaglig barnehageteam (TBT) </vt:lpstr>
      <vt:lpstr>Dagsrytmen på liten</vt:lpstr>
      <vt:lpstr>Tilvenning /  period of adaption</vt:lpstr>
      <vt:lpstr>Tur / Trip</vt:lpstr>
      <vt:lpstr>Språkarbeid /  Language skills</vt:lpstr>
      <vt:lpstr>Hvordan tolker vi barns medvirkning hos oss på liten? / How do we interpret childrens contribution?</vt:lpstr>
      <vt:lpstr>PowerPoint-presentasjon</vt:lpstr>
      <vt:lpstr>Valg av SU representanter </vt:lpstr>
      <vt:lpstr>Takk for at dere kom / 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foreldremøte på Svane og And</dc:title>
  <dc:creator>Elisabeth Pedrikke Johansen</dc:creator>
  <cp:lastModifiedBy>Elisabeth Pedrikke Johansen</cp:lastModifiedBy>
  <cp:revision>3</cp:revision>
  <dcterms:created xsi:type="dcterms:W3CDTF">2023-09-18T06:30:18Z</dcterms:created>
  <dcterms:modified xsi:type="dcterms:W3CDTF">2023-09-22T06:30:09Z</dcterms:modified>
</cp:coreProperties>
</file>